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05" r:id="rId30"/>
    <p:sldId id="284" r:id="rId31"/>
    <p:sldId id="285" r:id="rId32"/>
    <p:sldId id="286" r:id="rId33"/>
    <p:sldId id="288" r:id="rId34"/>
    <p:sldId id="287" r:id="rId35"/>
    <p:sldId id="299" r:id="rId36"/>
    <p:sldId id="290" r:id="rId37"/>
    <p:sldId id="301" r:id="rId38"/>
    <p:sldId id="303" r:id="rId39"/>
    <p:sldId id="304" r:id="rId40"/>
    <p:sldId id="300" r:id="rId41"/>
    <p:sldId id="302" r:id="rId42"/>
    <p:sldId id="289" r:id="rId43"/>
    <p:sldId id="291" r:id="rId44"/>
    <p:sldId id="292" r:id="rId45"/>
    <p:sldId id="293" r:id="rId46"/>
    <p:sldId id="294" r:id="rId47"/>
    <p:sldId id="295" r:id="rId48"/>
    <p:sldId id="296" r:id="rId4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45" d="100"/>
          <a:sy n="45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is a plain text language with formatting syntax designed so that it can be converted to HTML and many other formats.</a:t>
            </a:r>
          </a:p>
          <a:p>
            <a:endParaRPr/>
          </a:p>
          <a:p>
            <a:r>
              <a:t>They are written using an extension of markdown syntax that enables R code to be embedded in them in a way which can later be executed.  </a:t>
            </a:r>
          </a:p>
          <a:p>
            <a:endParaRPr/>
          </a:p>
          <a:p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5" name="Shape 6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2" name="Shape 7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2" name="Shape 11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2" name="Shape 12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tagged/r" TargetMode="External"/><Relationship Id="rId13" Type="http://schemas.openxmlformats.org/officeDocument/2006/relationships/hyperlink" Target="https://www.codecademy.com/" TargetMode="External"/><Relationship Id="rId3" Type="http://schemas.openxmlformats.org/officeDocument/2006/relationships/hyperlink" Target="https://rstudio.com/resources/cheatsheets/" TargetMode="External"/><Relationship Id="rId7" Type="http://schemas.openxmlformats.org/officeDocument/2006/relationships/hyperlink" Target="https://blog.revolutionanalytics.com/" TargetMode="External"/><Relationship Id="rId12" Type="http://schemas.openxmlformats.org/officeDocument/2006/relationships/hyperlink" Target="https://www.datacamp.com/" TargetMode="External"/><Relationship Id="rId2" Type="http://schemas.openxmlformats.org/officeDocument/2006/relationships/hyperlink" Target="https://rseek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ending/r" TargetMode="External"/><Relationship Id="rId11" Type="http://schemas.openxmlformats.org/officeDocument/2006/relationships/hyperlink" Target="https://www.r-bloggers.com/best-books-to-learn-r-programming/" TargetMode="External"/><Relationship Id="rId5" Type="http://schemas.openxmlformats.org/officeDocument/2006/relationships/hyperlink" Target="https://www.statmethods.net/r-tutorial/index.html" TargetMode="External"/><Relationship Id="rId15" Type="http://schemas.openxmlformats.org/officeDocument/2006/relationships/hyperlink" Target="https://www.r-project.org/" TargetMode="External"/><Relationship Id="rId10" Type="http://schemas.openxmlformats.org/officeDocument/2006/relationships/hyperlink" Target="http://r-statistics.co/Top50-Ggplot2-Visualizations-MasterList-R-Code.html" TargetMode="External"/><Relationship Id="rId4" Type="http://schemas.openxmlformats.org/officeDocument/2006/relationships/hyperlink" Target="http://www.cookbook-r.com/" TargetMode="External"/><Relationship Id="rId9" Type="http://schemas.openxmlformats.org/officeDocument/2006/relationships/hyperlink" Target="https://www.r-graph-gallery.com/" TargetMode="External"/><Relationship Id="rId14" Type="http://schemas.openxmlformats.org/officeDocument/2006/relationships/hyperlink" Target="https://www.coursera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hyperlink" Target="https://datalab.science.ku.d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11" Type="http://schemas.openxmlformats.org/officeDocument/2006/relationships/image" Target="../media/image9.jpeg"/><Relationship Id="rId5" Type="http://schemas.openxmlformats.org/officeDocument/2006/relationships/hyperlink" Target="https://heads.ku.dk/" TargetMode="External"/><Relationship Id="rId10" Type="http://schemas.openxmlformats.org/officeDocument/2006/relationships/image" Target="../media/image8.jpeg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brianward1428.medium.com/introduction-to-tidyverse-7b3dbf2337d5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hyperlink" Target="https://github.com/Center-for-Health-Data-Science/FromExceltoR" TargetMode="External"/><Relationship Id="rId4" Type="http://schemas.openxmlformats.org/officeDocument/2006/relationships/hyperlink" Target="http://www.rstudio.com/downloa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13" Type="http://schemas.openxmlformats.org/officeDocument/2006/relationships/hyperlink" Target="https://rpkgs.datanovia.com/survminer/" TargetMode="External"/><Relationship Id="rId3" Type="http://schemas.openxmlformats.org/officeDocument/2006/relationships/hyperlink" Target="https://cran.microsoft.com/snapshot/2017-08-01/web/packages/sjPlot/vignettes/sjplmer.html" TargetMode="External"/><Relationship Id="rId7" Type="http://schemas.openxmlformats.org/officeDocument/2006/relationships/image" Target="../media/image60.jpeg"/><Relationship Id="rId12" Type="http://schemas.openxmlformats.org/officeDocument/2006/relationships/hyperlink" Target="https://cran.r-project.org/web/packages/survminer/survminer.pdf" TargetMode="External"/><Relationship Id="rId17" Type="http://schemas.openxmlformats.org/officeDocument/2006/relationships/hyperlink" Target="https://cran.r-project.org/web/packages/incidence/vignettes/customize_plot.html" TargetMode="External"/><Relationship Id="rId2" Type="http://schemas.openxmlformats.org/officeDocument/2006/relationships/hyperlink" Target="https://cran.r-project.org/web/packages/lme4/vignettes/lmer.pdf" TargetMode="External"/><Relationship Id="rId16" Type="http://schemas.openxmlformats.org/officeDocument/2006/relationships/hyperlink" Target="https://rviews.rstudio.com/2020/03/05/covid-19-epidemiology-with-r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openxmlformats.org/officeDocument/2006/relationships/hyperlink" Target="https://rviews.rstudio.com/2017/09/25/survival-analysis-with-r/" TargetMode="External"/><Relationship Id="rId5" Type="http://schemas.openxmlformats.org/officeDocument/2006/relationships/image" Target="../media/image58.png"/><Relationship Id="rId15" Type="http://schemas.openxmlformats.org/officeDocument/2006/relationships/hyperlink" Target="https://cran.r-project.org/web/packages/Epi/index.html" TargetMode="External"/><Relationship Id="rId10" Type="http://schemas.openxmlformats.org/officeDocument/2006/relationships/hyperlink" Target="https://www.datacamp.com/community/tutorials/tutorial-ridge-lasso-elastic-net" TargetMode="External"/><Relationship Id="rId4" Type="http://schemas.openxmlformats.org/officeDocument/2006/relationships/hyperlink" Target="https://cran.r-project.org/web/packages/glmmTMB/index.html" TargetMode="External"/><Relationship Id="rId9" Type="http://schemas.openxmlformats.org/officeDocument/2006/relationships/hyperlink" Target="https://cran.r-project.org/web/packages/elasticnet/elasticnet.pdf" TargetMode="External"/><Relationship Id="rId14" Type="http://schemas.openxmlformats.org/officeDocument/2006/relationships/image" Target="../media/image61.gi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lgatto.github.io/IntroMachineLearningWithR/an-introduction-to-machine-learning-with-r.html" TargetMode="External"/><Relationship Id="rId13" Type="http://schemas.openxmlformats.org/officeDocument/2006/relationships/image" Target="../media/image67.tif"/><Relationship Id="rId18" Type="http://schemas.openxmlformats.org/officeDocument/2006/relationships/image" Target="../media/image72.png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6.tif"/><Relationship Id="rId17" Type="http://schemas.openxmlformats.org/officeDocument/2006/relationships/image" Target="../media/image71.png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70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sorflow.rstudio.com/" TargetMode="External"/><Relationship Id="rId11" Type="http://schemas.openxmlformats.org/officeDocument/2006/relationships/image" Target="../media/image65.tif"/><Relationship Id="rId5" Type="http://schemas.openxmlformats.org/officeDocument/2006/relationships/hyperlink" Target="https://keras.rstudio.com/" TargetMode="External"/><Relationship Id="rId15" Type="http://schemas.openxmlformats.org/officeDocument/2006/relationships/image" Target="../media/image69.tif"/><Relationship Id="rId10" Type="http://schemas.openxmlformats.org/officeDocument/2006/relationships/image" Target="../media/image64.tif"/><Relationship Id="rId4" Type="http://schemas.openxmlformats.org/officeDocument/2006/relationships/hyperlink" Target="https://plotly-r.com/d-charts.html" TargetMode="External"/><Relationship Id="rId9" Type="http://schemas.openxmlformats.org/officeDocument/2006/relationships/image" Target="../media/image63.tif"/><Relationship Id="rId14" Type="http://schemas.openxmlformats.org/officeDocument/2006/relationships/image" Target="../media/image68.t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hyperlink" Target="http://www.bioconductor.org/packages/release/BiocViews.html" TargetMode="External"/><Relationship Id="rId3" Type="http://schemas.openxmlformats.org/officeDocument/2006/relationships/hyperlink" Target="http://www.bioconductor.org/packages/release/BiocViews.html#___RNASeq" TargetMode="External"/><Relationship Id="rId7" Type="http://schemas.openxmlformats.org/officeDocument/2006/relationships/image" Target="../media/image76.png"/><Relationship Id="rId12" Type="http://schemas.openxmlformats.org/officeDocument/2006/relationships/image" Target="../media/image81.jpeg"/><Relationship Id="rId2" Type="http://schemas.openxmlformats.org/officeDocument/2006/relationships/hyperlink" Target="https://www.uni-regensburg.de/medizin/epidemiologie-praeventivmedizin/genetische-epidemiologie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62.png"/><Relationship Id="rId3" Type="http://schemas.openxmlformats.org/officeDocument/2006/relationships/image" Target="../media/image72.png"/><Relationship Id="rId7" Type="http://schemas.openxmlformats.org/officeDocument/2006/relationships/image" Target="../media/image85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71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83.png"/><Relationship Id="rId15" Type="http://schemas.openxmlformats.org/officeDocument/2006/relationships/image" Target="../media/image88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82.jpeg"/><Relationship Id="rId9" Type="http://schemas.openxmlformats.org/officeDocument/2006/relationships/image" Target="../media/image86.png"/><Relationship Id="rId1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1139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1488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13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10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11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12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16310613" y="5233644"/>
            <a:ext cx="741291" cy="808642"/>
            <a:chOff x="0" y="0"/>
            <a:chExt cx="741289" cy="808640"/>
          </a:xfrm>
        </p:grpSpPr>
        <p:sp>
          <p:nvSpPr>
            <p:cNvPr id="414" name="Circle"/>
            <p:cNvSpPr/>
            <p:nvPr/>
          </p:nvSpPr>
          <p:spPr>
            <a:xfrm>
              <a:off x="0" y="77817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5" name="Oval"/>
            <p:cNvSpPr/>
            <p:nvPr/>
          </p:nvSpPr>
          <p:spPr>
            <a:xfrm>
              <a:off x="163823" y="94994"/>
              <a:ext cx="413644" cy="243587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"/>
            <p:cNvSpPr txBox="1"/>
            <p:nvPr/>
          </p:nvSpPr>
          <p:spPr>
            <a:xfrm>
              <a:off x="147249" y="0"/>
              <a:ext cx="320590" cy="727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8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9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0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1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22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3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24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25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7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8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32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9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0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1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33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34" name="rmarkdown.png" descr="rmarkdown.png"/>
          <p:cNvPicPr>
            <a:picLocks noChangeAspect="1"/>
          </p:cNvPicPr>
          <p:nvPr/>
        </p:nvPicPr>
        <p:blipFill>
          <a:blip r:embed="rId5"/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8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5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42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6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40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41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3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44" name="7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450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451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52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454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5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6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7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8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9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0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1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2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3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4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8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465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466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7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3092399" y="10150782"/>
            <a:ext cx="10444709" cy="1905001"/>
            <a:chOff x="0" y="0"/>
            <a:chExt cx="10444708" cy="1905000"/>
          </a:xfrm>
        </p:grpSpPr>
        <p:sp>
          <p:nvSpPr>
            <p:cNvPr id="469" name="RUN CODE…"/>
            <p:cNvSpPr/>
            <p:nvPr/>
          </p:nvSpPr>
          <p:spPr>
            <a:xfrm>
              <a:off x="3001116" y="1323043"/>
              <a:ext cx="7443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470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1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76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473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474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5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81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477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478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479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80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482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88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483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487" name="Group"/>
            <p:cNvGrpSpPr/>
            <p:nvPr/>
          </p:nvGrpSpPr>
          <p:grpSpPr>
            <a:xfrm>
              <a:off x="484789" y="125328"/>
              <a:ext cx="1590591" cy="1438130"/>
              <a:chOff x="0" y="0"/>
              <a:chExt cx="1590589" cy="1438129"/>
            </a:xfrm>
          </p:grpSpPr>
          <p:sp>
            <p:nvSpPr>
              <p:cNvPr id="484" name="Oval"/>
              <p:cNvSpPr/>
              <p:nvPr/>
            </p:nvSpPr>
            <p:spPr>
              <a:xfrm>
                <a:off x="0" y="154727"/>
                <a:ext cx="1491743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85" name="Oval"/>
              <p:cNvSpPr/>
              <p:nvPr/>
            </p:nvSpPr>
            <p:spPr>
              <a:xfrm>
                <a:off x="468907" y="301524"/>
                <a:ext cx="993837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86" name="R"/>
              <p:cNvSpPr txBox="1"/>
              <p:nvPr/>
            </p:nvSpPr>
            <p:spPr>
              <a:xfrm>
                <a:off x="606420" y="0"/>
                <a:ext cx="984170" cy="14381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489" name="8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00" name="Group"/>
          <p:cNvGrpSpPr/>
          <p:nvPr/>
        </p:nvGrpSpPr>
        <p:grpSpPr>
          <a:xfrm>
            <a:off x="31679" y="9050963"/>
            <a:ext cx="10084290" cy="2472691"/>
            <a:chOff x="0" y="0"/>
            <a:chExt cx="10084289" cy="2472690"/>
          </a:xfrm>
        </p:grpSpPr>
        <p:grpSp>
          <p:nvGrpSpPr>
            <p:cNvPr id="497" name="Group"/>
            <p:cNvGrpSpPr/>
            <p:nvPr/>
          </p:nvGrpSpPr>
          <p:grpSpPr>
            <a:xfrm>
              <a:off x="0" y="0"/>
              <a:ext cx="10084290" cy="2472691"/>
              <a:chOff x="0" y="0"/>
              <a:chExt cx="10084289" cy="2472690"/>
            </a:xfrm>
          </p:grpSpPr>
          <p:sp>
            <p:nvSpPr>
              <p:cNvPr id="490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91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496" name="Group"/>
              <p:cNvGrpSpPr/>
              <p:nvPr/>
            </p:nvGrpSpPr>
            <p:grpSpPr>
              <a:xfrm>
                <a:off x="0" y="0"/>
                <a:ext cx="7443593" cy="877559"/>
                <a:chOff x="0" y="0"/>
                <a:chExt cx="7443592" cy="877558"/>
              </a:xfrm>
            </p:grpSpPr>
            <p:sp>
              <p:nvSpPr>
                <p:cNvPr id="492" name="TIPS…"/>
                <p:cNvSpPr/>
                <p:nvPr/>
              </p:nvSpPr>
              <p:spPr>
                <a:xfrm>
                  <a:off x="0" y="0"/>
                  <a:ext cx="7443593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R-cheat sheets (</a:t>
                  </a:r>
                  <a:r>
                    <a:rPr u="sng">
                      <a:hlinkClick r:id="rId2"/>
                    </a:rPr>
                    <a:t>https://rstudio.com/resources/cheatsheets/</a:t>
                  </a:r>
                  <a:r>
                    <a:t>)</a:t>
                  </a:r>
                </a:p>
              </p:txBody>
            </p:sp>
            <p:grpSp>
              <p:nvGrpSpPr>
                <p:cNvPr id="495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493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4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498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3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9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4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2" animBg="1" advAuto="0"/>
      <p:bldP spid="472" grpId="3" animBg="1" advAuto="0"/>
      <p:bldP spid="476" grpId="1" animBg="1" advAuto="0"/>
      <p:bldP spid="481" grpId="4" animBg="1" advAuto="0"/>
      <p:bldP spid="500" grpId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02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03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04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15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06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12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13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514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518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16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17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521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519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20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524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522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23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527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525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26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528" name="1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" grpId="1" animBg="1" advAuto="0"/>
      <p:bldP spid="521" grpId="2" animBg="1" advAuto="0"/>
      <p:bldP spid="527" grpId="3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31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32" name="1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36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533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534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5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39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537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8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42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540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1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543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5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6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49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547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8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55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55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55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58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556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7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61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559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60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562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63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64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65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66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67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99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0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1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2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3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4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5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6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7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8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9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10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80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581" name="R…"/>
          <p:cNvSpPr txBox="1"/>
          <p:nvPr/>
        </p:nvSpPr>
        <p:spPr>
          <a:xfrm>
            <a:off x="5528005" y="5883816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Studio</a:t>
            </a:r>
          </a:p>
        </p:txBody>
      </p:sp>
      <p:sp>
        <p:nvSpPr>
          <p:cNvPr id="582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583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.Rmd</a:t>
            </a:r>
          </a:p>
        </p:txBody>
      </p:sp>
      <p:sp>
        <p:nvSpPr>
          <p:cNvPr id="584" name="R…"/>
          <p:cNvSpPr txBox="1"/>
          <p:nvPr/>
        </p:nvSpPr>
        <p:spPr>
          <a:xfrm>
            <a:off x="20816513" y="6194021"/>
            <a:ext cx="1608922" cy="1024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585" name="Function"/>
          <p:cNvSpPr txBox="1"/>
          <p:nvPr/>
        </p:nvSpPr>
        <p:spPr>
          <a:xfrm>
            <a:off x="14317019" y="6526850"/>
            <a:ext cx="1753799" cy="588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Function</a:t>
            </a:r>
          </a:p>
        </p:txBody>
      </p:sp>
      <p:sp>
        <p:nvSpPr>
          <p:cNvPr id="586" name="Arguments"/>
          <p:cNvSpPr txBox="1"/>
          <p:nvPr/>
        </p:nvSpPr>
        <p:spPr>
          <a:xfrm>
            <a:off x="17607488" y="6559707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Arguments</a:t>
            </a:r>
          </a:p>
        </p:txBody>
      </p:sp>
      <p:sp>
        <p:nvSpPr>
          <p:cNvPr id="587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11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89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12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91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13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93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94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95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</a:t>
            </a: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96" name="Bundle of functions…"/>
          <p:cNvSpPr txBox="1"/>
          <p:nvPr/>
        </p:nvSpPr>
        <p:spPr>
          <a:xfrm>
            <a:off x="19927988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97" name="Reproducible code…"/>
          <p:cNvSpPr txBox="1"/>
          <p:nvPr/>
        </p:nvSpPr>
        <p:spPr>
          <a:xfrm>
            <a:off x="13711973" y="7951544"/>
            <a:ext cx="2965469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98" name="Input args. X, Y…"/>
          <p:cNvSpPr txBox="1"/>
          <p:nvPr/>
        </p:nvSpPr>
        <p:spPr>
          <a:xfrm>
            <a:off x="16714846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18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9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0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1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23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24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25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26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33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27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28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29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0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1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2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49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34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5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6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7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8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9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0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1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2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3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4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5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6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7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8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65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50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1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2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3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4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5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6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7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8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4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66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67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68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669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690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670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686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687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688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689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691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2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93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94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95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96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697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698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699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00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01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2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3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4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5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06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07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08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09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10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11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12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13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62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29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14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15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16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17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18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19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0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1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2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3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4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5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6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7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8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45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30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1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2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3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4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5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6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7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8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9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0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1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2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3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4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61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46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63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64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65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769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766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767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768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785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770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1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2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3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4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5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6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7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8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9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80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81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82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83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84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786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787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788" name="1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89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790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" grpId="1" animBg="1" advAuto="0"/>
      <p:bldP spid="790" grpId="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794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 </a:t>
              </a:r>
            </a:p>
          </p:txBody>
        </p:sp>
        <p:sp>
          <p:nvSpPr>
            <p:cNvPr id="795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796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798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9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0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1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02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3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04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10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05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06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11" name="12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2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13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14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15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16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17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8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19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20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21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27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24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25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3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26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28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29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30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1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32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33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35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6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37" name="13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41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46" name="Group"/>
          <p:cNvGrpSpPr/>
          <p:nvPr/>
        </p:nvGrpSpPr>
        <p:grpSpPr>
          <a:xfrm>
            <a:off x="7597475" y="1016314"/>
            <a:ext cx="9176350" cy="2407791"/>
            <a:chOff x="0" y="0"/>
            <a:chExt cx="9176349" cy="2407789"/>
          </a:xfrm>
        </p:grpSpPr>
        <p:sp>
          <p:nvSpPr>
            <p:cNvPr id="843" name="BASE R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 CHEAT SHEET </a:t>
              </a:r>
            </a:p>
          </p:txBody>
        </p:sp>
        <p:sp>
          <p:nvSpPr>
            <p:cNvPr id="844" name="https://www.rstudio.com/wp-content/uploads/2016/10/r-cheat-sheet-3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45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47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48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49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50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51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52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53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54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55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56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57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58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59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60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61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62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63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64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865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6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67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868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870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871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872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873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874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875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876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7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878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9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881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882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883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85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6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7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8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9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5"/>
            </a:endParaRPr>
          </a:p>
        </p:txBody>
      </p:sp>
      <p:sp>
        <p:nvSpPr>
          <p:cNvPr id="890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1" name="https://github.com/trending/r…"/>
          <p:cNvSpPr txBox="1"/>
          <p:nvPr/>
        </p:nvSpPr>
        <p:spPr>
          <a:xfrm>
            <a:off x="18198607" y="7225968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892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9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893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2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894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5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6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7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898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899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900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901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02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03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04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915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905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06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07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08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909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912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910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1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913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14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916" name="https://www.r-project.org/"/>
          <p:cNvSpPr txBox="1"/>
          <p:nvPr/>
        </p:nvSpPr>
        <p:spPr>
          <a:xfrm>
            <a:off x="1501464" y="3314700"/>
            <a:ext cx="376617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/>
              </a:defRPr>
            </a:lvl1pPr>
          </a:lstStyle>
          <a:p>
            <a:pPr>
              <a:defRPr u="none"/>
            </a:pPr>
            <a:r>
              <a:rPr u="sng">
                <a:hlinkClick r:id="rId15"/>
              </a:rPr>
              <a:t>https://www.r-project.org/</a:t>
            </a:r>
          </a:p>
        </p:txBody>
      </p:sp>
      <p:sp>
        <p:nvSpPr>
          <p:cNvPr id="917" name="9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roup"/>
          <p:cNvGrpSpPr/>
          <p:nvPr/>
        </p:nvGrpSpPr>
        <p:grpSpPr>
          <a:xfrm>
            <a:off x="1419894" y="1524000"/>
            <a:ext cx="9486170" cy="3475977"/>
            <a:chOff x="0" y="0"/>
            <a:chExt cx="9486169" cy="3475976"/>
          </a:xfrm>
        </p:grpSpPr>
        <p:sp>
          <p:nvSpPr>
            <p:cNvPr id="919" name="GETTING HELP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20" name="FROM EXCEL TO R"/>
            <p:cNvSpPr txBox="1"/>
            <p:nvPr/>
          </p:nvSpPr>
          <p:spPr>
            <a:xfrm>
              <a:off x="21021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1" name="Line"/>
            <p:cNvSpPr/>
            <p:nvPr/>
          </p:nvSpPr>
          <p:spPr>
            <a:xfrm>
              <a:off x="861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27" name="Группа 174"/>
          <p:cNvGrpSpPr/>
          <p:nvPr/>
        </p:nvGrpSpPr>
        <p:grpSpPr>
          <a:xfrm>
            <a:off x="14651587" y="1546791"/>
            <a:ext cx="8936337" cy="9354150"/>
            <a:chOff x="0" y="0"/>
            <a:chExt cx="8936335" cy="9354149"/>
          </a:xfrm>
        </p:grpSpPr>
        <p:sp>
          <p:nvSpPr>
            <p:cNvPr id="923" name="Полилиния 183"/>
            <p:cNvSpPr/>
            <p:nvPr/>
          </p:nvSpPr>
          <p:spPr>
            <a:xfrm>
              <a:off x="0" y="220114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6" name="Группа 184"/>
            <p:cNvGrpSpPr/>
            <p:nvPr/>
          </p:nvGrpSpPr>
          <p:grpSpPr>
            <a:xfrm>
              <a:off x="0" y="-1"/>
              <a:ext cx="3185277" cy="3176607"/>
              <a:chOff x="0" y="0"/>
              <a:chExt cx="3185276" cy="3176605"/>
            </a:xfrm>
          </p:grpSpPr>
          <p:sp>
            <p:nvSpPr>
              <p:cNvPr id="924" name="Прямоугольник 8"/>
              <p:cNvSpPr/>
              <p:nvPr/>
            </p:nvSpPr>
            <p:spPr>
              <a:xfrm rot="16200000">
                <a:off x="114392" y="105721"/>
                <a:ext cx="2956492" cy="3185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5" name="Заголовок 2"/>
              <p:cNvSpPr/>
              <p:nvPr/>
            </p:nvSpPr>
            <p:spPr>
              <a:xfrm rot="18900000">
                <a:off x="764878" y="398298"/>
                <a:ext cx="1655520" cy="1277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32" name="Группа 174"/>
          <p:cNvGrpSpPr/>
          <p:nvPr/>
        </p:nvGrpSpPr>
        <p:grpSpPr>
          <a:xfrm>
            <a:off x="7573142" y="1760456"/>
            <a:ext cx="6900194" cy="9140485"/>
            <a:chOff x="0" y="0"/>
            <a:chExt cx="6900192" cy="9140484"/>
          </a:xfrm>
        </p:grpSpPr>
        <p:sp>
          <p:nvSpPr>
            <p:cNvPr id="928" name="Полилиния 183"/>
            <p:cNvSpPr/>
            <p:nvPr/>
          </p:nvSpPr>
          <p:spPr>
            <a:xfrm>
              <a:off x="81980" y="6450"/>
              <a:ext cx="6818213" cy="9134035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31" name="Группа 184"/>
            <p:cNvGrpSpPr/>
            <p:nvPr/>
          </p:nvGrpSpPr>
          <p:grpSpPr>
            <a:xfrm>
              <a:off x="0" y="0"/>
              <a:ext cx="2577666" cy="2647476"/>
              <a:chOff x="0" y="0"/>
              <a:chExt cx="2577665" cy="2647475"/>
            </a:xfrm>
          </p:grpSpPr>
          <p:sp>
            <p:nvSpPr>
              <p:cNvPr id="929" name="Прямоугольник 8"/>
              <p:cNvSpPr/>
              <p:nvPr/>
            </p:nvSpPr>
            <p:spPr>
              <a:xfrm rot="16200000">
                <a:off x="6779" y="76589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30" name="Заголовок 2"/>
              <p:cNvSpPr/>
              <p:nvPr/>
            </p:nvSpPr>
            <p:spPr>
              <a:xfrm rot="18900000">
                <a:off x="172571" y="487611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35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33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34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3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7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45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8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9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0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1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2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3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4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46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47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8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9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/>
              </a:rPr>
              <a:t>https://rstudio.com/resources/cheatsheets/</a:t>
            </a:r>
            <a:r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50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51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1" animBg="1" advAuto="0"/>
      <p:bldP spid="952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06873" y="4422350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11508" y="-38586"/>
            <a:ext cx="21647942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12980" y="6028903"/>
            <a:ext cx="12290494" cy="3055194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nsultation &amp; Collaboration:…"/>
          <p:cNvSpPr txBox="1"/>
          <p:nvPr/>
        </p:nvSpPr>
        <p:spPr>
          <a:xfrm>
            <a:off x="1451323" y="6167120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Consultation &amp; Collaboration:</a:t>
            </a:r>
          </a:p>
          <a:p>
            <a:pPr marL="914171" lvl="1" indent="0"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Data science and bioinformatics analyses, e.g. big data, -omics analysis, machine learning.</a:t>
            </a:r>
          </a:p>
          <a:p>
            <a:pPr>
              <a:lnSpc>
                <a:spcPct val="12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Teaching; Courses &amp; Workshops, Seminars, etc.</a:t>
            </a:r>
          </a:p>
        </p:txBody>
      </p:sp>
      <p:sp>
        <p:nvSpPr>
          <p:cNvPr id="98" name="Thilde Terkelsen"/>
          <p:cNvSpPr txBox="1"/>
          <p:nvPr/>
        </p:nvSpPr>
        <p:spPr>
          <a:xfrm>
            <a:off x="13308837" y="4605151"/>
            <a:ext cx="326510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Thilde Terkelsen</a:t>
            </a:r>
          </a:p>
        </p:txBody>
      </p:sp>
      <p:pic>
        <p:nvPicPr>
          <p:cNvPr id="99" name="14196896.jpg" descr="14196896.jpg"/>
          <p:cNvPicPr>
            <a:picLocks noChangeAspect="1"/>
          </p:cNvPicPr>
          <p:nvPr/>
        </p:nvPicPr>
        <p:blipFill>
          <a:blip r:embed="rId4"/>
          <a:srcRect l="1507" t="615" r="656" b="1552"/>
          <a:stretch>
            <a:fillRect/>
          </a:stretch>
        </p:blipFill>
        <p:spPr>
          <a:xfrm>
            <a:off x="13671286" y="193167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0" name="Center for Health Data Science (HeaDS) - https://heads.ku.dk/…"/>
          <p:cNvSpPr txBox="1"/>
          <p:nvPr/>
        </p:nvSpPr>
        <p:spPr>
          <a:xfrm>
            <a:off x="1396106" y="3852779"/>
            <a:ext cx="1120415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Center for Health Data Science (HeaDS) </a:t>
            </a:r>
            <a:r>
              <a:rPr b="1"/>
              <a:t>- </a:t>
            </a:r>
            <a:r>
              <a:rPr b="1" u="sng">
                <a:hlinkClick r:id="rId5"/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b="1" u="sng">
              <a:hlinkClick r:id="rId5"/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SUND Center, which includes a KU data lab</a:t>
            </a:r>
          </a:p>
        </p:txBody>
      </p:sp>
      <p:sp>
        <p:nvSpPr>
          <p:cNvPr id="101" name="Tugce Karaderi"/>
          <p:cNvSpPr txBox="1"/>
          <p:nvPr/>
        </p:nvSpPr>
        <p:spPr>
          <a:xfrm>
            <a:off x="13447985" y="8764997"/>
            <a:ext cx="2986808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Tugce Karaderi</a:t>
            </a:r>
          </a:p>
        </p:txBody>
      </p:sp>
      <p:sp>
        <p:nvSpPr>
          <p:cNvPr id="102" name="Diana Andrejeva"/>
          <p:cNvSpPr txBox="1"/>
          <p:nvPr/>
        </p:nvSpPr>
        <p:spPr>
          <a:xfrm>
            <a:off x="17282520" y="4605151"/>
            <a:ext cx="3330613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Diana Andrejeva</a:t>
            </a:r>
          </a:p>
        </p:txBody>
      </p:sp>
      <p:grpSp>
        <p:nvGrpSpPr>
          <p:cNvPr id="110" name="Group"/>
          <p:cNvGrpSpPr/>
          <p:nvPr/>
        </p:nvGrpSpPr>
        <p:grpSpPr>
          <a:xfrm>
            <a:off x="1318576" y="9751126"/>
            <a:ext cx="18737374" cy="4393916"/>
            <a:chOff x="0" y="0"/>
            <a:chExt cx="18737372" cy="4393915"/>
          </a:xfrm>
        </p:grpSpPr>
        <p:grpSp>
          <p:nvGrpSpPr>
            <p:cNvPr id="108" name="Group"/>
            <p:cNvGrpSpPr/>
            <p:nvPr/>
          </p:nvGrpSpPr>
          <p:grpSpPr>
            <a:xfrm>
              <a:off x="-1" y="-1"/>
              <a:ext cx="18737374" cy="4393917"/>
              <a:chOff x="0" y="0"/>
              <a:chExt cx="18737371" cy="4393914"/>
            </a:xfrm>
          </p:grpSpPr>
          <p:sp>
            <p:nvSpPr>
              <p:cNvPr id="103" name="Helle Sørensen"/>
              <p:cNvSpPr/>
              <p:nvPr/>
            </p:nvSpPr>
            <p:spPr>
              <a:xfrm>
                <a:off x="15946766" y="312391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800">
                    <a:solidFill>
                      <a:srgbClr val="EBEBEB"/>
                    </a:solidFill>
                  </a:defRPr>
                </a:lvl1pPr>
              </a:lstStyle>
              <a:p>
                <a:r>
                  <a:t>Helle Sørensen</a:t>
                </a:r>
              </a:p>
            </p:txBody>
          </p:sp>
          <p:sp>
            <p:nvSpPr>
              <p:cNvPr id="104" name="Bo Markussen"/>
              <p:cNvSpPr/>
              <p:nvPr/>
            </p:nvSpPr>
            <p:spPr>
              <a:xfrm>
                <a:off x="12097754" y="312391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800">
                    <a:solidFill>
                      <a:srgbClr val="EBEBEB"/>
                    </a:solidFill>
                  </a:defRPr>
                </a:lvl1pPr>
              </a:lstStyle>
              <a:p>
                <a:r>
                  <a:t>Bo Markussen</a:t>
                </a:r>
              </a:p>
            </p:txBody>
          </p:sp>
          <p:sp>
            <p:nvSpPr>
              <p:cNvPr id="105" name="Circle"/>
              <p:cNvSpPr/>
              <p:nvPr/>
            </p:nvSpPr>
            <p:spPr>
              <a:xfrm>
                <a:off x="12272968" y="51"/>
                <a:ext cx="2540001" cy="2540001"/>
              </a:xfrm>
              <a:prstGeom prst="ellipse">
                <a:avLst/>
              </a:pr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106" name="prt_www40.hentindhold_cms.jpeg" descr="prt_www40.hentindhold_cms.jpeg"/>
              <p:cNvPicPr>
                <a:picLocks noChangeAspect="1"/>
              </p:cNvPicPr>
              <p:nvPr/>
            </p:nvPicPr>
            <p:blipFill>
              <a:blip r:embed="rId6"/>
              <a:srcRect l="416" t="420" r="2937" b="2937"/>
              <a:stretch>
                <a:fillRect/>
              </a:stretch>
            </p:blipFill>
            <p:spPr>
              <a:xfrm>
                <a:off x="16197166" y="0"/>
                <a:ext cx="2540206" cy="25401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9" y="0"/>
                    </a:moveTo>
                    <a:cubicBezTo>
                      <a:pt x="7321" y="0"/>
                      <a:pt x="4802" y="1004"/>
                      <a:pt x="2881" y="3015"/>
                    </a:cubicBezTo>
                    <a:cubicBezTo>
                      <a:pt x="-961" y="7036"/>
                      <a:pt x="-961" y="13558"/>
                      <a:pt x="2881" y="17579"/>
                    </a:cubicBezTo>
                    <a:cubicBezTo>
                      <a:pt x="6723" y="21600"/>
                      <a:pt x="12955" y="21600"/>
                      <a:pt x="16797" y="17579"/>
                    </a:cubicBezTo>
                    <a:cubicBezTo>
                      <a:pt x="20639" y="13558"/>
                      <a:pt x="20639" y="7036"/>
                      <a:pt x="16797" y="3015"/>
                    </a:cubicBezTo>
                    <a:cubicBezTo>
                      <a:pt x="14876" y="1004"/>
                      <a:pt x="12357" y="0"/>
                      <a:pt x="983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07" name="Data Science Laboratory (DSL) - https://datalab.science.ku.dk/…"/>
              <p:cNvSpPr/>
              <p:nvPr/>
            </p:nvSpPr>
            <p:spPr>
              <a:xfrm>
                <a:off x="0" y="1298255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Data Science Laboratory (DSL) - </a:t>
                </a:r>
                <a:r>
                  <a:rPr u="sng">
                    <a:hlinkClick r:id="rId7"/>
                  </a:rPr>
                  <a:t>https://datalab.science.ku.dk/</a:t>
                </a:r>
                <a:r>
                  <a:t> </a:t>
                </a:r>
              </a:p>
              <a:p>
                <a:pPr lvl="1"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  <a:p>
                <a:pPr lvl="1"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Dep. of Math and Computer Science, Faculty of SCIENCE</a:t>
                </a:r>
              </a:p>
            </p:txBody>
          </p:sp>
        </p:grpSp>
        <p:pic>
          <p:nvPicPr>
            <p:cNvPr id="109" name="Bo_Markussen-140x197.jpg" descr="Bo_Markussen-140x197.jpg"/>
            <p:cNvPicPr>
              <a:picLocks noChangeAspect="1"/>
            </p:cNvPicPr>
            <p:nvPr/>
          </p:nvPicPr>
          <p:blipFill>
            <a:blip r:embed="rId8"/>
            <a:srcRect t="2989" b="2985"/>
            <a:stretch>
              <a:fillRect/>
            </a:stretch>
          </p:blipFill>
          <p:spPr>
            <a:xfrm>
              <a:off x="12584118" y="5063"/>
              <a:ext cx="1919869" cy="25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800" y="0"/>
                  </a:moveTo>
                  <a:cubicBezTo>
                    <a:pt x="7144" y="0"/>
                    <a:pt x="3486" y="1004"/>
                    <a:pt x="696" y="3015"/>
                  </a:cubicBezTo>
                  <a:cubicBezTo>
                    <a:pt x="448" y="3194"/>
                    <a:pt x="226" y="3383"/>
                    <a:pt x="0" y="3572"/>
                  </a:cubicBezTo>
                  <a:lnTo>
                    <a:pt x="0" y="17022"/>
                  </a:lnTo>
                  <a:cubicBezTo>
                    <a:pt x="226" y="17211"/>
                    <a:pt x="448" y="17400"/>
                    <a:pt x="696" y="17579"/>
                  </a:cubicBezTo>
                  <a:cubicBezTo>
                    <a:pt x="6276" y="21600"/>
                    <a:pt x="15324" y="21600"/>
                    <a:pt x="20904" y="17579"/>
                  </a:cubicBezTo>
                  <a:cubicBezTo>
                    <a:pt x="21152" y="17400"/>
                    <a:pt x="21374" y="17211"/>
                    <a:pt x="21600" y="17022"/>
                  </a:cubicBezTo>
                  <a:lnTo>
                    <a:pt x="21600" y="3572"/>
                  </a:lnTo>
                  <a:cubicBezTo>
                    <a:pt x="21374" y="3383"/>
                    <a:pt x="21152" y="3194"/>
                    <a:pt x="20904" y="3015"/>
                  </a:cubicBezTo>
                  <a:cubicBezTo>
                    <a:pt x="18114" y="1004"/>
                    <a:pt x="14456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11" name="Circle"/>
          <p:cNvSpPr/>
          <p:nvPr/>
        </p:nvSpPr>
        <p:spPr>
          <a:xfrm>
            <a:off x="13679661" y="58438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" name="Henrike Zschach"/>
          <p:cNvSpPr txBox="1"/>
          <p:nvPr/>
        </p:nvSpPr>
        <p:spPr>
          <a:xfrm>
            <a:off x="17145651" y="8764996"/>
            <a:ext cx="330186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Henrike Zschach</a:t>
            </a:r>
          </a:p>
        </p:txBody>
      </p:sp>
      <p:sp>
        <p:nvSpPr>
          <p:cNvPr id="113" name="Circle"/>
          <p:cNvSpPr/>
          <p:nvPr/>
        </p:nvSpPr>
        <p:spPr>
          <a:xfrm>
            <a:off x="17589500" y="58308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4" name="1"/>
          <p:cNvSpPr txBox="1"/>
          <p:nvPr/>
        </p:nvSpPr>
        <p:spPr>
          <a:xfrm>
            <a:off x="367608" y="12970597"/>
            <a:ext cx="3629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15" name="Image" descr="Image"/>
          <p:cNvPicPr>
            <a:picLocks noChangeAspect="1"/>
          </p:cNvPicPr>
          <p:nvPr/>
        </p:nvPicPr>
        <p:blipFill>
          <a:blip r:embed="rId9"/>
          <a:srcRect l="25187" t="2070" r="25678" b="49184"/>
          <a:stretch>
            <a:fillRect/>
          </a:stretch>
        </p:blipFill>
        <p:spPr>
          <a:xfrm>
            <a:off x="13679457" y="5843818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8" name="Group"/>
          <p:cNvGrpSpPr/>
          <p:nvPr/>
        </p:nvGrpSpPr>
        <p:grpSpPr>
          <a:xfrm>
            <a:off x="17591563" y="1923864"/>
            <a:ext cx="2540001" cy="2530500"/>
            <a:chOff x="4125" y="-15664"/>
            <a:chExt cx="2540000" cy="2530498"/>
          </a:xfrm>
        </p:grpSpPr>
        <p:sp>
          <p:nvSpPr>
            <p:cNvPr id="116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7" name="Google Shape;376;p8" descr="Google Shape;376;p8"/>
            <p:cNvPicPr>
              <a:picLocks/>
            </p:cNvPicPr>
            <p:nvPr/>
          </p:nvPicPr>
          <p:blipFill>
            <a:blip r:embed="rId10"/>
            <a:srcRect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9" name="linkedinphotoscaled.jpg" descr="linkedinphotoscaled.jpg"/>
          <p:cNvPicPr>
            <a:picLocks noChangeAspect="1"/>
          </p:cNvPicPr>
          <p:nvPr/>
        </p:nvPicPr>
        <p:blipFill>
          <a:blip r:embed="rId11"/>
          <a:srcRect l="8" b="183"/>
          <a:stretch>
            <a:fillRect/>
          </a:stretch>
        </p:blipFill>
        <p:spPr>
          <a:xfrm>
            <a:off x="17867113" y="59923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1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8" name="Group"/>
          <p:cNvGrpSpPr/>
          <p:nvPr/>
        </p:nvGrpSpPr>
        <p:grpSpPr>
          <a:xfrm>
            <a:off x="18325766" y="6197004"/>
            <a:ext cx="5330386" cy="2054792"/>
            <a:chOff x="0" y="0"/>
            <a:chExt cx="5330385" cy="2054790"/>
          </a:xfrm>
        </p:grpSpPr>
        <p:sp>
          <p:nvSpPr>
            <p:cNvPr id="955" name="EXERCISE 1"/>
            <p:cNvSpPr txBox="1"/>
            <p:nvPr/>
          </p:nvSpPr>
          <p:spPr>
            <a:xfrm>
              <a:off x="0" y="5066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56" name="FUNDAMENTALS"/>
            <p:cNvSpPr txBox="1"/>
            <p:nvPr/>
          </p:nvSpPr>
          <p:spPr>
            <a:xfrm>
              <a:off x="16273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57" name="Line"/>
            <p:cNvSpPr/>
            <p:nvPr/>
          </p:nvSpPr>
          <p:spPr>
            <a:xfrm>
              <a:off x="847293" y="2259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9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60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1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2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3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4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5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1002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7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9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0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1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2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3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4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5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6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97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9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000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00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12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00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5F6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4A7D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10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1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6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8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22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9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20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21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23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4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25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5660095" y="978897"/>
            <a:ext cx="7912474" cy="11758206"/>
            <a:chOff x="0" y="0"/>
            <a:chExt cx="7912473" cy="11758204"/>
          </a:xfrm>
        </p:grpSpPr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81705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7" name="Freeform 65"/>
            <p:cNvSpPr/>
            <p:nvPr/>
          </p:nvSpPr>
          <p:spPr>
            <a:xfrm>
              <a:off x="3664952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8" name="Freeform 65"/>
            <p:cNvSpPr/>
            <p:nvPr/>
          </p:nvSpPr>
          <p:spPr>
            <a:xfrm flipH="1">
              <a:off x="2994787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9" name="Freeform 65"/>
            <p:cNvSpPr/>
            <p:nvPr/>
          </p:nvSpPr>
          <p:spPr>
            <a:xfrm>
              <a:off x="3664952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0" name="Freeform 65"/>
            <p:cNvSpPr/>
            <p:nvPr/>
          </p:nvSpPr>
          <p:spPr>
            <a:xfrm flipH="1">
              <a:off x="2994787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1" name="Прямая соединительная линия 84"/>
            <p:cNvSpPr/>
            <p:nvPr/>
          </p:nvSpPr>
          <p:spPr>
            <a:xfrm>
              <a:off x="3433098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500482" y="8183669"/>
              <a:ext cx="1247929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77667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94235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82816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215290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77041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8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84641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311320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40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94511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1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106138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42" name="Прямая соединительная линия 84"/>
            <p:cNvSpPr/>
            <p:nvPr/>
          </p:nvSpPr>
          <p:spPr>
            <a:xfrm>
              <a:off x="2986429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3" name="Freeform 65"/>
            <p:cNvSpPr/>
            <p:nvPr/>
          </p:nvSpPr>
          <p:spPr>
            <a:xfrm flipH="1">
              <a:off x="2994787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44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628979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5" name="Прямая соединительная линия 84"/>
            <p:cNvSpPr/>
            <p:nvPr/>
          </p:nvSpPr>
          <p:spPr>
            <a:xfrm>
              <a:off x="3433098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6" name="Прямая соединительная линия 84"/>
            <p:cNvSpPr/>
            <p:nvPr/>
          </p:nvSpPr>
          <p:spPr>
            <a:xfrm>
              <a:off x="2986429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7" name="Прямая соединительная линия 84"/>
            <p:cNvSpPr/>
            <p:nvPr/>
          </p:nvSpPr>
          <p:spPr>
            <a:xfrm>
              <a:off x="3433098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8" name="PROGRAMMING"/>
            <p:cNvSpPr txBox="1"/>
            <p:nvPr/>
          </p:nvSpPr>
          <p:spPr>
            <a:xfrm>
              <a:off x="4644114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9" name="MANIPULATION"/>
            <p:cNvSpPr txBox="1"/>
            <p:nvPr/>
          </p:nvSpPr>
          <p:spPr>
            <a:xfrm>
              <a:off x="793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50" name="VISUALIZATION"/>
            <p:cNvSpPr txBox="1"/>
            <p:nvPr/>
          </p:nvSpPr>
          <p:spPr>
            <a:xfrm>
              <a:off x="4861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VISUALIZATION</a:t>
              </a:r>
            </a:p>
          </p:txBody>
        </p:sp>
        <p:sp>
          <p:nvSpPr>
            <p:cNvPr id="1051" name="TIDYING"/>
            <p:cNvSpPr txBox="1"/>
            <p:nvPr/>
          </p:nvSpPr>
          <p:spPr>
            <a:xfrm>
              <a:off x="4641009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52" name="READING DATA"/>
            <p:cNvSpPr txBox="1"/>
            <p:nvPr/>
          </p:nvSpPr>
          <p:spPr>
            <a:xfrm>
              <a:off x="0" y="2307540"/>
              <a:ext cx="2954745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53" name="Polygon"/>
            <p:cNvSpPr/>
            <p:nvPr/>
          </p:nvSpPr>
          <p:spPr>
            <a:xfrm>
              <a:off x="179679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5" name="14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61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8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6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2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3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4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5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6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7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8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70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71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6" name="Group"/>
          <p:cNvGrpSpPr/>
          <p:nvPr/>
        </p:nvGrpSpPr>
        <p:grpSpPr>
          <a:xfrm>
            <a:off x="16257213" y="5924907"/>
            <a:ext cx="6737083" cy="4976315"/>
            <a:chOff x="0" y="0"/>
            <a:chExt cx="6737081" cy="4976313"/>
          </a:xfrm>
        </p:grpSpPr>
        <p:sp>
          <p:nvSpPr>
            <p:cNvPr id="1072" name="# no brain acrobatics…"/>
            <p:cNvSpPr txBox="1"/>
            <p:nvPr/>
          </p:nvSpPr>
          <p:spPr>
            <a:xfrm>
              <a:off x="0" y="3304504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73" name="# think from the inside out…"/>
            <p:cNvSpPr txBox="1"/>
            <p:nvPr/>
          </p:nvSpPr>
          <p:spPr>
            <a:xfrm>
              <a:off x="0" y="871247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74" name="tidyverse"/>
            <p:cNvSpPr txBox="1"/>
            <p:nvPr/>
          </p:nvSpPr>
          <p:spPr>
            <a:xfrm>
              <a:off x="10359" y="265043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75" name="base R"/>
            <p:cNvSpPr txBox="1"/>
            <p:nvPr/>
          </p:nvSpPr>
          <p:spPr>
            <a:xfrm>
              <a:off x="36134" y="0"/>
              <a:ext cx="1341583" cy="826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7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8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8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9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0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81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2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83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4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85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CONSIDERATIONSS</a:t>
              </a:r>
            </a:p>
          </p:txBody>
        </p:sp>
        <p:sp>
          <p:nvSpPr>
            <p:cNvPr id="1086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7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101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9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0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1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92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93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4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95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6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7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8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9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0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102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105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9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10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106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7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8" name="15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8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15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16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17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73" name="Group"/>
          <p:cNvGrpSpPr/>
          <p:nvPr/>
        </p:nvGrpSpPr>
        <p:grpSpPr>
          <a:xfrm>
            <a:off x="1346026" y="3357111"/>
            <a:ext cx="13194020" cy="7531377"/>
            <a:chOff x="0" y="0"/>
            <a:chExt cx="13194018" cy="7531375"/>
          </a:xfrm>
        </p:grpSpPr>
        <p:grpSp>
          <p:nvGrpSpPr>
            <p:cNvPr id="1126" name="Group"/>
            <p:cNvGrpSpPr/>
            <p:nvPr/>
          </p:nvGrpSpPr>
          <p:grpSpPr>
            <a:xfrm>
              <a:off x="11308544" y="3524029"/>
              <a:ext cx="1582137" cy="2504376"/>
              <a:chOff x="0" y="149924"/>
              <a:chExt cx="1582135" cy="2504375"/>
            </a:xfrm>
          </p:grpSpPr>
          <p:sp>
            <p:nvSpPr>
              <p:cNvPr id="1119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20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1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2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3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4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5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62" name="Group"/>
            <p:cNvGrpSpPr/>
            <p:nvPr/>
          </p:nvGrpSpPr>
          <p:grpSpPr>
            <a:xfrm>
              <a:off x="2700815" y="0"/>
              <a:ext cx="10493204" cy="7531377"/>
              <a:chOff x="0" y="0"/>
              <a:chExt cx="10493203" cy="7531376"/>
            </a:xfrm>
          </p:grpSpPr>
          <p:sp>
            <p:nvSpPr>
              <p:cNvPr id="1127" name="Line 18"/>
              <p:cNvSpPr/>
              <p:nvPr/>
            </p:nvSpPr>
            <p:spPr>
              <a:xfrm>
                <a:off x="576575" y="37611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8" name="Oval 9"/>
              <p:cNvSpPr/>
              <p:nvPr/>
            </p:nvSpPr>
            <p:spPr>
              <a:xfrm>
                <a:off x="4552661" y="3096628"/>
                <a:ext cx="1331012" cy="1331013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9" name="Oval 14"/>
              <p:cNvSpPr/>
              <p:nvPr/>
            </p:nvSpPr>
            <p:spPr>
              <a:xfrm>
                <a:off x="4384575" y="29265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0" name="Oval 27"/>
              <p:cNvSpPr/>
              <p:nvPr/>
            </p:nvSpPr>
            <p:spPr>
              <a:xfrm>
                <a:off x="408488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1" name="Oval 28"/>
              <p:cNvSpPr/>
              <p:nvPr/>
            </p:nvSpPr>
            <p:spPr>
              <a:xfrm>
                <a:off x="1862970" y="3688590"/>
                <a:ext cx="160270" cy="15831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2" name="Oval 29"/>
              <p:cNvSpPr/>
              <p:nvPr/>
            </p:nvSpPr>
            <p:spPr>
              <a:xfrm>
                <a:off x="4304440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3" name="Oval 10"/>
              <p:cNvSpPr/>
              <p:nvPr/>
            </p:nvSpPr>
            <p:spPr>
              <a:xfrm>
                <a:off x="4432794" y="6026415"/>
                <a:ext cx="1331012" cy="133687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4" name="Oval 15"/>
              <p:cNvSpPr/>
              <p:nvPr/>
            </p:nvSpPr>
            <p:spPr>
              <a:xfrm>
                <a:off x="4264707" y="5858328"/>
                <a:ext cx="1667185" cy="167304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5" name="Freeform 20"/>
              <p:cNvSpPr/>
              <p:nvPr/>
            </p:nvSpPr>
            <p:spPr>
              <a:xfrm>
                <a:off x="914703" y="48165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6" name="Oval 33"/>
              <p:cNvSpPr/>
              <p:nvPr/>
            </p:nvSpPr>
            <p:spPr>
              <a:xfrm>
                <a:off x="744661" y="47364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34"/>
              <p:cNvSpPr/>
              <p:nvPr/>
            </p:nvSpPr>
            <p:spPr>
              <a:xfrm>
                <a:off x="3031420" y="58856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35"/>
              <p:cNvSpPr/>
              <p:nvPr/>
            </p:nvSpPr>
            <p:spPr>
              <a:xfrm>
                <a:off x="4184571" y="66127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8"/>
              <p:cNvSpPr/>
              <p:nvPr/>
            </p:nvSpPr>
            <p:spPr>
              <a:xfrm>
                <a:off x="6686325" y="47227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13"/>
              <p:cNvSpPr/>
              <p:nvPr/>
            </p:nvSpPr>
            <p:spPr>
              <a:xfrm>
                <a:off x="6518240" y="45546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Freeform 19"/>
              <p:cNvSpPr/>
              <p:nvPr/>
            </p:nvSpPr>
            <p:spPr>
              <a:xfrm>
                <a:off x="238448" y="42927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2" name="Oval 30"/>
              <p:cNvSpPr/>
              <p:nvPr/>
            </p:nvSpPr>
            <p:spPr>
              <a:xfrm>
                <a:off x="70361" y="42067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3" name="Oval 31"/>
              <p:cNvSpPr/>
              <p:nvPr/>
            </p:nvSpPr>
            <p:spPr>
              <a:xfrm>
                <a:off x="3410275" y="42126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32"/>
              <p:cNvSpPr/>
              <p:nvPr/>
            </p:nvSpPr>
            <p:spPr>
              <a:xfrm>
                <a:off x="6432242" y="53091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Freeform 17"/>
              <p:cNvSpPr/>
              <p:nvPr/>
            </p:nvSpPr>
            <p:spPr>
              <a:xfrm>
                <a:off x="168086" y="23853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7"/>
              <p:cNvSpPr/>
              <p:nvPr/>
            </p:nvSpPr>
            <p:spPr>
              <a:xfrm>
                <a:off x="8994105" y="17107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12"/>
              <p:cNvSpPr/>
              <p:nvPr/>
            </p:nvSpPr>
            <p:spPr>
              <a:xfrm>
                <a:off x="8826018" y="1541710"/>
                <a:ext cx="1667186" cy="1669140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4"/>
              <p:cNvSpPr/>
              <p:nvPr/>
            </p:nvSpPr>
            <p:spPr>
              <a:xfrm>
                <a:off x="0" y="31533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25"/>
              <p:cNvSpPr/>
              <p:nvPr/>
            </p:nvSpPr>
            <p:spPr>
              <a:xfrm>
                <a:off x="2995853" y="31405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26"/>
              <p:cNvSpPr/>
              <p:nvPr/>
            </p:nvSpPr>
            <p:spPr>
              <a:xfrm>
                <a:off x="8742674" y="22971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Oval 6"/>
              <p:cNvSpPr/>
              <p:nvPr/>
            </p:nvSpPr>
            <p:spPr>
              <a:xfrm>
                <a:off x="7150492" y="1680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11"/>
              <p:cNvSpPr/>
              <p:nvPr/>
            </p:nvSpPr>
            <p:spPr>
              <a:xfrm>
                <a:off x="6982407" y="0"/>
                <a:ext cx="1667185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Freeform 16"/>
              <p:cNvSpPr/>
              <p:nvPr/>
            </p:nvSpPr>
            <p:spPr>
              <a:xfrm>
                <a:off x="787660" y="8313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Freeform 21"/>
              <p:cNvSpPr/>
              <p:nvPr/>
            </p:nvSpPr>
            <p:spPr>
              <a:xfrm>
                <a:off x="615724" y="2628961"/>
                <a:ext cx="160151" cy="1574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Freeform 22"/>
              <p:cNvSpPr/>
              <p:nvPr/>
            </p:nvSpPr>
            <p:spPr>
              <a:xfrm>
                <a:off x="6899062" y="754168"/>
                <a:ext cx="157445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1"/>
              <p:cNvSpPr txBox="1"/>
              <p:nvPr/>
            </p:nvSpPr>
            <p:spPr>
              <a:xfrm>
                <a:off x="7532118" y="2248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57" name="2"/>
              <p:cNvSpPr txBox="1"/>
              <p:nvPr/>
            </p:nvSpPr>
            <p:spPr>
              <a:xfrm>
                <a:off x="9388430" y="17532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5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59" name="4"/>
              <p:cNvSpPr txBox="1"/>
              <p:nvPr/>
            </p:nvSpPr>
            <p:spPr>
              <a:xfrm>
                <a:off x="7048192" y="4763015"/>
                <a:ext cx="567761" cy="13310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60" name="5"/>
              <p:cNvSpPr txBox="1"/>
              <p:nvPr/>
            </p:nvSpPr>
            <p:spPr>
              <a:xfrm>
                <a:off x="4802935" y="60726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6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2" name="Group"/>
            <p:cNvGrpSpPr/>
            <p:nvPr/>
          </p:nvGrpSpPr>
          <p:grpSpPr>
            <a:xfrm>
              <a:off x="0" y="2465793"/>
              <a:ext cx="4393053" cy="2587091"/>
              <a:chOff x="0" y="0"/>
              <a:chExt cx="4393052" cy="2587090"/>
            </a:xfrm>
          </p:grpSpPr>
          <p:sp>
            <p:nvSpPr>
              <p:cNvPr id="116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6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70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7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6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7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8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9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0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1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2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3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87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84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85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86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88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89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90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91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Documentation (e.g. enter </a:t>
            </a:r>
            <a:r>
              <a: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?dplyr::filter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also helps to google “</a:t>
            </a:r>
            <a:r>
              <a:rPr i="1"/>
              <a:t>tidyverse + whatever_you_want_to_do”</a:t>
            </a:r>
          </a:p>
        </p:txBody>
      </p:sp>
      <p:sp>
        <p:nvSpPr>
          <p:cNvPr id="1192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93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94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95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0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98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199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20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02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203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204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205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206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7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8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9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0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1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2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3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214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217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215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6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18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9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0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30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222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3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4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5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6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7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8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9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31" name="16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37" name="Group"/>
          <p:cNvGrpSpPr/>
          <p:nvPr/>
        </p:nvGrpSpPr>
        <p:grpSpPr>
          <a:xfrm>
            <a:off x="608383" y="901776"/>
            <a:ext cx="8182883" cy="3393033"/>
            <a:chOff x="0" y="0"/>
            <a:chExt cx="8182882" cy="3393032"/>
          </a:xfrm>
        </p:grpSpPr>
        <p:sp>
          <p:nvSpPr>
            <p:cNvPr id="1234" name="GGPLOT2…"/>
            <p:cNvSpPr txBox="1"/>
            <p:nvPr/>
          </p:nvSpPr>
          <p:spPr>
            <a:xfrm>
              <a:off x="0" y="1211878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235" name="Line"/>
            <p:cNvSpPr/>
            <p:nvPr/>
          </p:nvSpPr>
          <p:spPr>
            <a:xfrm>
              <a:off x="88271" y="229833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6" name="http://tutorials.iq.harvard.edu/R/Rgraphics/Rgraphics.html"/>
            <p:cNvSpPr txBox="1"/>
            <p:nvPr/>
          </p:nvSpPr>
          <p:spPr>
            <a:xfrm>
              <a:off x="1631404" y="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23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46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239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45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240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1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2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3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44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254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247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53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248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252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249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0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1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261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255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0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256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7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8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59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268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262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7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263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4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5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266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275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269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74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270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1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2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73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280" name="Group"/>
          <p:cNvGrpSpPr/>
          <p:nvPr/>
        </p:nvGrpSpPr>
        <p:grpSpPr>
          <a:xfrm>
            <a:off x="10045699" y="12399273"/>
            <a:ext cx="15427469" cy="609958"/>
            <a:chOff x="0" y="0"/>
            <a:chExt cx="15427467" cy="609957"/>
          </a:xfrm>
        </p:grpSpPr>
        <p:sp>
          <p:nvSpPr>
            <p:cNvPr id="1276" name="Line"/>
            <p:cNvSpPr/>
            <p:nvPr/>
          </p:nvSpPr>
          <p:spPr>
            <a:xfrm>
              <a:off x="4237726" y="34530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77" name="Oval 21"/>
            <p:cNvSpPr/>
            <p:nvPr/>
          </p:nvSpPr>
          <p:spPr>
            <a:xfrm rot="5400000" flipH="1">
              <a:off x="4066732" y="243885"/>
              <a:ext cx="202827" cy="202833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8" name="+ theme_minimal()"/>
            <p:cNvSpPr txBox="1"/>
            <p:nvPr/>
          </p:nvSpPr>
          <p:spPr>
            <a:xfrm>
              <a:off x="6602447" y="0"/>
              <a:ext cx="8825021" cy="609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279" name="BACKGROUND"/>
            <p:cNvSpPr txBox="1"/>
            <p:nvPr/>
          </p:nvSpPr>
          <p:spPr>
            <a:xfrm>
              <a:off x="0" y="44450"/>
              <a:ext cx="401331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pic>
        <p:nvPicPr>
          <p:cNvPr id="1281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282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283" name="plot1.pdf" descr="plot1.pdf"/>
          <p:cNvPicPr>
            <a:picLocks/>
          </p:cNvPicPr>
          <p:nvPr/>
        </p:nvPicPr>
        <p:blipFill>
          <a:blip r:embed="rId4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4" name="plot2.pdf" descr="plot2.pdf"/>
          <p:cNvPicPr>
            <a:picLocks/>
          </p:cNvPicPr>
          <p:nvPr/>
        </p:nvPicPr>
        <p:blipFill>
          <a:blip r:embed="rId5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7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285" name="plot3.pdf" descr="plot3.pdf"/>
            <p:cNvPicPr>
              <a:picLocks/>
            </p:cNvPicPr>
            <p:nvPr/>
          </p:nvPicPr>
          <p:blipFill>
            <a:blip r:embed="rId6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6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0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288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89" name="plot5.pdf" descr="plot5.pdf"/>
            <p:cNvPicPr>
              <a:picLocks/>
            </p:cNvPicPr>
            <p:nvPr/>
          </p:nvPicPr>
          <p:blipFill>
            <a:blip r:embed="rId7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6" grpId="1" animBg="1" advAuto="0"/>
      <p:bldP spid="1254" grpId="2" animBg="1" advAuto="0"/>
      <p:bldP spid="1261" grpId="3" animBg="1" advAuto="0"/>
      <p:bldP spid="1268" grpId="5" animBg="1" advAuto="0"/>
      <p:bldP spid="1275" grpId="7" animBg="1" advAuto="0"/>
      <p:bldP spid="1280" grpId="8" animBg="1" advAuto="0"/>
      <p:bldP spid="1284" grpId="4" animBg="1" advAuto="0"/>
      <p:bldP spid="1287" grpId="6" animBg="1" advAuto="0"/>
      <p:bldP spid="1290" grpId="9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98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295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296" name="GGPLOT2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</a:t>
              </a:r>
            </a:p>
          </p:txBody>
        </p:sp>
        <p:sp>
          <p:nvSpPr>
            <p:cNvPr id="1297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52" name="Group"/>
          <p:cNvGrpSpPr/>
          <p:nvPr/>
        </p:nvGrpSpPr>
        <p:grpSpPr>
          <a:xfrm>
            <a:off x="1193626" y="3620536"/>
            <a:ext cx="13680121" cy="7631116"/>
            <a:chOff x="0" y="0"/>
            <a:chExt cx="13680120" cy="7631115"/>
          </a:xfrm>
        </p:grpSpPr>
        <p:sp>
          <p:nvSpPr>
            <p:cNvPr id="1299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0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1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2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3" name="Oval 28"/>
            <p:cNvSpPr/>
            <p:nvPr/>
          </p:nvSpPr>
          <p:spPr>
            <a:xfrm>
              <a:off x="4563786" y="3471547"/>
              <a:ext cx="160270" cy="15831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4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5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6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7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8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9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0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1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2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3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4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5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6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7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8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9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0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1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2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3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4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5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6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7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28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29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330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331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332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33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38DA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4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09D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5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6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7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86A4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8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738DA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39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40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41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42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grpSp>
          <p:nvGrpSpPr>
            <p:cNvPr id="1351" name="Group"/>
            <p:cNvGrpSpPr/>
            <p:nvPr/>
          </p:nvGrpSpPr>
          <p:grpSpPr>
            <a:xfrm>
              <a:off x="12121973" y="4868577"/>
              <a:ext cx="1558148" cy="2762539"/>
              <a:chOff x="0" y="269505"/>
              <a:chExt cx="1558146" cy="2762537"/>
            </a:xfrm>
          </p:grpSpPr>
          <p:sp>
            <p:nvSpPr>
              <p:cNvPr id="1343" name="ggplot2…"/>
              <p:cNvSpPr/>
              <p:nvPr/>
            </p:nvSpPr>
            <p:spPr>
              <a:xfrm>
                <a:off x="288146" y="160654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ggplot2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Bar 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Scatter 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Boxplot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…</a:t>
                </a:r>
              </a:p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Syntax</a:t>
                </a:r>
              </a:p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Aesthetics</a:t>
                </a:r>
              </a:p>
            </p:txBody>
          </p:sp>
          <p:sp>
            <p:nvSpPr>
              <p:cNvPr id="1344" name="Oval 23"/>
              <p:cNvSpPr/>
              <p:nvPr/>
            </p:nvSpPr>
            <p:spPr>
              <a:xfrm>
                <a:off x="0" y="2876549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5" name="Oval 23"/>
              <p:cNvSpPr/>
              <p:nvPr/>
            </p:nvSpPr>
            <p:spPr>
              <a:xfrm>
                <a:off x="0" y="269505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6" name="Oval 23"/>
              <p:cNvSpPr/>
              <p:nvPr/>
            </p:nvSpPr>
            <p:spPr>
              <a:xfrm>
                <a:off x="971559" y="659660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7" name="Oval 23"/>
              <p:cNvSpPr/>
              <p:nvPr/>
            </p:nvSpPr>
            <p:spPr>
              <a:xfrm>
                <a:off x="971559" y="1124638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8" name="Oval 23"/>
              <p:cNvSpPr/>
              <p:nvPr/>
            </p:nvSpPr>
            <p:spPr>
              <a:xfrm>
                <a:off x="0" y="2415722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9" name="Oval 23"/>
              <p:cNvSpPr/>
              <p:nvPr/>
            </p:nvSpPr>
            <p:spPr>
              <a:xfrm>
                <a:off x="971559" y="1589616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50" name="Oval 23"/>
              <p:cNvSpPr/>
              <p:nvPr/>
            </p:nvSpPr>
            <p:spPr>
              <a:xfrm>
                <a:off x="971559" y="2054593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55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356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61" name="Group"/>
          <p:cNvGrpSpPr/>
          <p:nvPr/>
        </p:nvGrpSpPr>
        <p:grpSpPr>
          <a:xfrm>
            <a:off x="7959784" y="1016314"/>
            <a:ext cx="9176350" cy="2407791"/>
            <a:chOff x="0" y="0"/>
            <a:chExt cx="9176349" cy="2407789"/>
          </a:xfrm>
        </p:grpSpPr>
        <p:sp>
          <p:nvSpPr>
            <p:cNvPr id="1358" name="GGPLOT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359" name="https://rstudio.com/wp-content/uploads/2016/11/ggplot2-cheatsheet-2.1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360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66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362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3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4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5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376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367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8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9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0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1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2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3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4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5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7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378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379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80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381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382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383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384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ggplot(data = my.data, aes(x = x.var, y = y.var))</a:t>
            </a:r>
          </a:p>
        </p:txBody>
      </p:sp>
      <p:sp>
        <p:nvSpPr>
          <p:cNvPr id="1385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386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387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388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389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390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391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392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393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394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395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396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397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398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399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19" name="Group"/>
          <p:cNvGrpSpPr/>
          <p:nvPr/>
        </p:nvGrpSpPr>
        <p:grpSpPr>
          <a:xfrm>
            <a:off x="18325766" y="6338861"/>
            <a:ext cx="5360781" cy="2147099"/>
            <a:chOff x="0" y="-66906"/>
            <a:chExt cx="5360780" cy="2147097"/>
          </a:xfrm>
        </p:grpSpPr>
        <p:sp>
          <p:nvSpPr>
            <p:cNvPr id="1516" name="EXERCISE 4"/>
            <p:cNvSpPr txBox="1"/>
            <p:nvPr/>
          </p:nvSpPr>
          <p:spPr>
            <a:xfrm>
              <a:off x="0" y="532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 dirty="0"/>
            </a:p>
          </p:txBody>
        </p:sp>
        <p:sp>
          <p:nvSpPr>
            <p:cNvPr id="1517" name="R markdown"/>
            <p:cNvSpPr txBox="1"/>
            <p:nvPr/>
          </p:nvSpPr>
          <p:spPr>
            <a:xfrm>
              <a:off x="1724261" y="-66906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3600" dirty="0"/>
                <a:t>R markdown</a:t>
              </a:r>
            </a:p>
          </p:txBody>
        </p:sp>
        <p:sp>
          <p:nvSpPr>
            <p:cNvPr id="1518" name="Line"/>
            <p:cNvSpPr/>
            <p:nvPr/>
          </p:nvSpPr>
          <p:spPr>
            <a:xfrm>
              <a:off x="834593" y="225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5566A21-C197-0D89-42C0-1EEB04EFF517}"/>
              </a:ext>
            </a:extLst>
          </p:cNvPr>
          <p:cNvSpPr txBox="1"/>
          <p:nvPr/>
        </p:nvSpPr>
        <p:spPr>
          <a:xfrm>
            <a:off x="5109684" y="12302685"/>
            <a:ext cx="742991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Padlet QR for questions and comments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85A2D3B9-BBA0-4599-5DA9-748906264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720" y="1774728"/>
            <a:ext cx="9128266" cy="912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9949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8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5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26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9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7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30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1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2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3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34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3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35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4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36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https://github.com/Center-for-Health-Data-Science/FromExceltoR</a:t>
              </a:r>
              <a:r>
                <a:t> </a:t>
              </a:r>
            </a:p>
          </p:txBody>
        </p:sp>
      </p:grpSp>
      <p:pic>
        <p:nvPicPr>
          <p:cNvPr id="138" name="91on5Tt+MVL.jpg" descr="91on5Tt+MVL.jpg"/>
          <p:cNvPicPr>
            <a:picLocks noChangeAspect="1"/>
          </p:cNvPicPr>
          <p:nvPr/>
        </p:nvPicPr>
        <p:blipFill>
          <a:blip r:embed="rId6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9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0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1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2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43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44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course is build on hands-on presentations (.R, .Rmd) &amp; exercises</a:t>
            </a:r>
          </a:p>
        </p:txBody>
      </p:sp>
      <p:sp>
        <p:nvSpPr>
          <p:cNvPr id="145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05" name="Group"/>
          <p:cNvGrpSpPr/>
          <p:nvPr/>
        </p:nvGrpSpPr>
        <p:grpSpPr>
          <a:xfrm>
            <a:off x="8509365" y="1528233"/>
            <a:ext cx="11670592" cy="3450578"/>
            <a:chOff x="0" y="0"/>
            <a:chExt cx="11670591" cy="3450576"/>
          </a:xfrm>
        </p:grpSpPr>
        <p:sp>
          <p:nvSpPr>
            <p:cNvPr id="1402" name="REPRODUCIBILITY IN R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 IN R</a:t>
              </a:r>
            </a:p>
          </p:txBody>
        </p:sp>
        <p:sp>
          <p:nvSpPr>
            <p:cNvPr id="1403" name="https://github.com/aaronpeikert/reproducible-research"/>
            <p:cNvSpPr txBox="1"/>
            <p:nvPr/>
          </p:nvSpPr>
          <p:spPr>
            <a:xfrm>
              <a:off x="2127580" y="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https://github.com/aaronpeikert/reproducible-research</a:t>
              </a:r>
            </a:p>
          </p:txBody>
        </p:sp>
        <p:sp>
          <p:nvSpPr>
            <p:cNvPr id="1404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23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406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REPRODUCIBLE ANALYSIS</a:t>
              </a:r>
            </a:p>
          </p:txBody>
        </p:sp>
        <p:sp>
          <p:nvSpPr>
            <p:cNvPr id="1407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Required for publication in journals</a:t>
              </a:r>
            </a:p>
          </p:txBody>
        </p:sp>
        <p:grpSp>
          <p:nvGrpSpPr>
            <p:cNvPr id="1415" name="Group"/>
            <p:cNvGrpSpPr/>
            <p:nvPr/>
          </p:nvGrpSpPr>
          <p:grpSpPr>
            <a:xfrm>
              <a:off x="28366" y="1082405"/>
              <a:ext cx="1326000" cy="5838883"/>
              <a:chOff x="0" y="0"/>
              <a:chExt cx="1325999" cy="5838882"/>
            </a:xfrm>
          </p:grpSpPr>
          <p:sp>
            <p:nvSpPr>
              <p:cNvPr id="1408" name="Oval 33"/>
              <p:cNvSpPr/>
              <p:nvPr/>
            </p:nvSpPr>
            <p:spPr>
              <a:xfrm>
                <a:off x="434671" y="16507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9" name="Oval 34"/>
              <p:cNvSpPr/>
              <p:nvPr/>
            </p:nvSpPr>
            <p:spPr>
              <a:xfrm>
                <a:off x="435897" y="33017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0" name="Oval 35"/>
              <p:cNvSpPr/>
              <p:nvPr/>
            </p:nvSpPr>
            <p:spPr>
              <a:xfrm>
                <a:off x="0" y="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1" name="Freeform 40"/>
              <p:cNvSpPr/>
              <p:nvPr/>
            </p:nvSpPr>
            <p:spPr>
              <a:xfrm>
                <a:off x="601886" y="4243677"/>
                <a:ext cx="245503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2" name="Oval 34"/>
              <p:cNvSpPr/>
              <p:nvPr/>
            </p:nvSpPr>
            <p:spPr>
              <a:xfrm>
                <a:off x="0" y="49527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3" name="Freeform 40"/>
              <p:cNvSpPr/>
              <p:nvPr/>
            </p:nvSpPr>
            <p:spPr>
              <a:xfrm rot="10800000" flipH="1">
                <a:off x="601886" y="9312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4" name="Freeform 40"/>
              <p:cNvSpPr/>
              <p:nvPr/>
            </p:nvSpPr>
            <p:spPr>
              <a:xfrm rot="20460000">
                <a:off x="826252" y="25817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16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Perform an analysis multiple times </a:t>
              </a:r>
            </a:p>
          </p:txBody>
        </p:sp>
        <p:sp>
          <p:nvSpPr>
            <p:cNvPr id="1417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code with collaborators  </a:t>
              </a:r>
            </a:p>
          </p:txBody>
        </p:sp>
        <p:sp>
          <p:nvSpPr>
            <p:cNvPr id="1418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Salvage older code in case of mistakes</a:t>
              </a:r>
            </a:p>
          </p:txBody>
        </p:sp>
        <p:sp>
          <p:nvSpPr>
            <p:cNvPr id="1419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0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1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2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424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49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425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6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7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8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9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30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GITHUB</a:t>
              </a:r>
            </a:p>
          </p:txBody>
        </p:sp>
        <p:sp>
          <p:nvSpPr>
            <p:cNvPr id="1431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432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COMMENTED SCRIPT</a:t>
              </a:r>
            </a:p>
          </p:txBody>
        </p:sp>
        <p:sp>
          <p:nvSpPr>
            <p:cNvPr id="1433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434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  <p:sp>
          <p:nvSpPr>
            <p:cNvPr id="1435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Recall your own code</a:t>
              </a:r>
            </a:p>
          </p:txBody>
        </p:sp>
        <p:sp>
          <p:nvSpPr>
            <p:cNvPr id="1436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37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38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39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40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Flexible report making</a:t>
              </a:r>
            </a:p>
          </p:txBody>
        </p:sp>
        <p:sp>
          <p:nvSpPr>
            <p:cNvPr id="1441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&amp; version control</a:t>
              </a:r>
            </a:p>
          </p:txBody>
        </p:sp>
        <p:sp>
          <p:nvSpPr>
            <p:cNvPr id="1442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environment control</a:t>
              </a:r>
            </a:p>
          </p:txBody>
        </p:sp>
        <p:sp>
          <p:nvSpPr>
            <p:cNvPr id="1443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52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445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6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7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8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50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51" name="18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" grpId="2" animBg="1" advAuto="0"/>
      <p:bldP spid="1449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58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455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SCRIPT &amp; RMARKDOWN</a:t>
              </a:r>
            </a:p>
          </p:txBody>
        </p:sp>
        <p:sp>
          <p:nvSpPr>
            <p:cNvPr id="1456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457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69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459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/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460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/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461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62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3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4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465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6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7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468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1470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84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473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471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2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474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.Rmd SCRIPT</a:t>
              </a:r>
            </a:p>
          </p:txBody>
        </p:sp>
        <p:sp>
          <p:nvSpPr>
            <p:cNvPr id="1475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76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77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78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479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480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  <p:sp>
          <p:nvSpPr>
            <p:cNvPr id="1481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482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83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98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487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485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6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488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 SCRIPT</a:t>
              </a:r>
            </a:p>
          </p:txBody>
        </p:sp>
        <p:sp>
          <p:nvSpPr>
            <p:cNvPr id="1489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0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1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2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493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494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5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6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497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</p:grpSp>
      <p:sp>
        <p:nvSpPr>
          <p:cNvPr id="1499" name="19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" grpId="2" animBg="1" advAuto="0"/>
      <p:bldP spid="1498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2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507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503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4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5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6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11" name="Group"/>
          <p:cNvGrpSpPr/>
          <p:nvPr/>
        </p:nvGrpSpPr>
        <p:grpSpPr>
          <a:xfrm>
            <a:off x="1393131" y="947678"/>
            <a:ext cx="9486170" cy="3450578"/>
            <a:chOff x="0" y="0"/>
            <a:chExt cx="9486169" cy="3450576"/>
          </a:xfrm>
        </p:grpSpPr>
        <p:sp>
          <p:nvSpPr>
            <p:cNvPr id="1508" name="RMARKDOWN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509" name="https://www.markdowntutorial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12" name="Rounded Rectangle"/>
          <p:cNvSpPr/>
          <p:nvPr/>
        </p:nvSpPr>
        <p:spPr>
          <a:xfrm>
            <a:off x="5103283" y="4347633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13" name="2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Curved Down Arrow 1">
            <a:extLst>
              <a:ext uri="{FF2B5EF4-FFF2-40B4-BE49-F238E27FC236}">
                <a16:creationId xmlns:a16="http://schemas.microsoft.com/office/drawing/2014/main" id="{4720C3B8-8D91-2195-1B9A-749FA08A5ACD}"/>
              </a:ext>
            </a:extLst>
          </p:cNvPr>
          <p:cNvSpPr/>
          <p:nvPr/>
        </p:nvSpPr>
        <p:spPr>
          <a:xfrm>
            <a:off x="10379349" y="1209337"/>
            <a:ext cx="4861931" cy="2424273"/>
          </a:xfrm>
          <a:prstGeom prst="curvedDownArrow">
            <a:avLst/>
          </a:prstGeom>
          <a:solidFill>
            <a:srgbClr val="C0000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69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71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7296486" y="1119252"/>
            <a:ext cx="10309241" cy="2311737"/>
            <a:chOff x="0" y="0"/>
            <a:chExt cx="10309239" cy="2311735"/>
          </a:xfrm>
        </p:grpSpPr>
        <p:sp>
          <p:nvSpPr>
            <p:cNvPr id="1572" name="RMARKDOWN CHEAT SHEET"/>
            <p:cNvSpPr txBox="1"/>
            <p:nvPr/>
          </p:nvSpPr>
          <p:spPr>
            <a:xfrm>
              <a:off x="1359407" y="1194407"/>
              <a:ext cx="7520028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 CHEAT SHEET </a:t>
              </a:r>
            </a:p>
          </p:txBody>
        </p:sp>
        <p:sp>
          <p:nvSpPr>
            <p:cNvPr id="1573" name="https://rstudio.com/wp-content/uploads/2016/03/rmarkdown-cheatsheet-2.0.pdf"/>
            <p:cNvSpPr txBox="1"/>
            <p:nvPr/>
          </p:nvSpPr>
          <p:spPr>
            <a:xfrm>
              <a:off x="1598217" y="0"/>
              <a:ext cx="8711023" cy="1007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https://rstudio.com/wp-content/uploads/2016/03/rmarkdown-cheatsheet-2.0.pdf</a:t>
              </a:r>
            </a:p>
          </p:txBody>
        </p:sp>
        <p:sp>
          <p:nvSpPr>
            <p:cNvPr id="1574" name="Line"/>
            <p:cNvSpPr/>
            <p:nvPr/>
          </p:nvSpPr>
          <p:spPr>
            <a:xfrm>
              <a:off x="0" y="173029"/>
              <a:ext cx="135184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76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577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578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579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80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81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Begin .Rmd:</a:t>
            </a:r>
          </a:p>
        </p:txBody>
      </p:sp>
      <p:sp>
        <p:nvSpPr>
          <p:cNvPr id="1582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583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584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Figure Options:</a:t>
            </a:r>
          </a:p>
        </p:txBody>
      </p:sp>
      <p:sp>
        <p:nvSpPr>
          <p:cNvPr id="1585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Options:</a:t>
            </a:r>
          </a:p>
        </p:txBody>
      </p:sp>
      <p:sp>
        <p:nvSpPr>
          <p:cNvPr id="1586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Header:</a:t>
            </a:r>
          </a:p>
        </p:txBody>
      </p:sp>
      <p:sp>
        <p:nvSpPr>
          <p:cNvPr id="1587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8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9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0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591" name="GETTING…"/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592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593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594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Option:</a:t>
            </a:r>
          </a:p>
        </p:txBody>
      </p:sp>
      <p:sp>
        <p:nvSpPr>
          <p:cNvPr id="1595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96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597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598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599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600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601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  <p:sp>
        <p:nvSpPr>
          <p:cNvPr id="1602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Lists:</a:t>
            </a:r>
          </a:p>
        </p:txBody>
      </p:sp>
      <p:sp>
        <p:nvSpPr>
          <p:cNvPr id="1603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604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05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19" name="Group"/>
          <p:cNvGrpSpPr/>
          <p:nvPr/>
        </p:nvGrpSpPr>
        <p:grpSpPr>
          <a:xfrm>
            <a:off x="18325766" y="6405767"/>
            <a:ext cx="5330386" cy="2080192"/>
            <a:chOff x="0" y="0"/>
            <a:chExt cx="5330385" cy="2080190"/>
          </a:xfrm>
        </p:grpSpPr>
        <p:sp>
          <p:nvSpPr>
            <p:cNvPr id="1516" name="EXERCISE 4"/>
            <p:cNvSpPr txBox="1"/>
            <p:nvPr/>
          </p:nvSpPr>
          <p:spPr>
            <a:xfrm>
              <a:off x="0" y="532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517" name="R markdown"/>
            <p:cNvSpPr txBox="1"/>
            <p:nvPr/>
          </p:nvSpPr>
          <p:spPr>
            <a:xfrm>
              <a:off x="12336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markdown</a:t>
              </a:r>
            </a:p>
          </p:txBody>
        </p:sp>
        <p:sp>
          <p:nvSpPr>
            <p:cNvPr id="1518" name="Line"/>
            <p:cNvSpPr/>
            <p:nvPr/>
          </p:nvSpPr>
          <p:spPr>
            <a:xfrm>
              <a:off x="834593" y="225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20" name="R markdown…"/>
          <p:cNvSpPr txBox="1"/>
          <p:nvPr/>
        </p:nvSpPr>
        <p:spPr>
          <a:xfrm>
            <a:off x="12497282" y="9348103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521" name="Oval 23"/>
          <p:cNvSpPr/>
          <p:nvPr/>
        </p:nvSpPr>
        <p:spPr>
          <a:xfrm>
            <a:off x="12235946" y="9561528"/>
            <a:ext cx="155497" cy="155493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2" name="Oval 23"/>
          <p:cNvSpPr/>
          <p:nvPr/>
        </p:nvSpPr>
        <p:spPr>
          <a:xfrm>
            <a:off x="13150347" y="9979004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3" name="Oval 23"/>
          <p:cNvSpPr/>
          <p:nvPr/>
        </p:nvSpPr>
        <p:spPr>
          <a:xfrm>
            <a:off x="13150347" y="10418778"/>
            <a:ext cx="155497" cy="155493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4" name="Oval 23"/>
          <p:cNvSpPr/>
          <p:nvPr/>
        </p:nvSpPr>
        <p:spPr>
          <a:xfrm>
            <a:off x="13150347" y="10880005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5" name="Oval 23"/>
          <p:cNvSpPr/>
          <p:nvPr/>
        </p:nvSpPr>
        <p:spPr>
          <a:xfrm>
            <a:off x="13150347" y="11339218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6" name="Oval 23"/>
          <p:cNvSpPr/>
          <p:nvPr/>
        </p:nvSpPr>
        <p:spPr>
          <a:xfrm>
            <a:off x="13150347" y="11779382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7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8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9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0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1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2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3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4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5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6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7" name="Oval 8"/>
          <p:cNvSpPr/>
          <p:nvPr/>
        </p:nvSpPr>
        <p:spPr>
          <a:xfrm>
            <a:off x="12560341" y="7772963"/>
            <a:ext cx="1331013" cy="1332968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8" name="Oval 13"/>
          <p:cNvSpPr/>
          <p:nvPr/>
        </p:nvSpPr>
        <p:spPr>
          <a:xfrm>
            <a:off x="123922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9" name="Freeform 19"/>
          <p:cNvSpPr/>
          <p:nvPr/>
        </p:nvSpPr>
        <p:spPr>
          <a:xfrm>
            <a:off x="4429224" y="7434419"/>
            <a:ext cx="7908009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0" name="Oval 31"/>
          <p:cNvSpPr/>
          <p:nvPr/>
        </p:nvSpPr>
        <p:spPr>
          <a:xfrm>
            <a:off x="8463695" y="7363774"/>
            <a:ext cx="160271" cy="164179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1" name="Oval 32"/>
          <p:cNvSpPr/>
          <p:nvPr/>
        </p:nvSpPr>
        <p:spPr>
          <a:xfrm>
            <a:off x="12306258" y="8359311"/>
            <a:ext cx="164178" cy="160271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2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3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4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5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6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7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8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9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50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51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552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553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554" name="4"/>
          <p:cNvSpPr txBox="1"/>
          <p:nvPr/>
        </p:nvSpPr>
        <p:spPr>
          <a:xfrm>
            <a:off x="129222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555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556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557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8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D6A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9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0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1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4B81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2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63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64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565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66" name="Group"/>
          <p:cNvGrpSpPr/>
          <p:nvPr/>
        </p:nvGrpSpPr>
        <p:grpSpPr>
          <a:xfrm>
            <a:off x="13578028" y="1041400"/>
            <a:ext cx="9486170" cy="3475977"/>
            <a:chOff x="0" y="0"/>
            <a:chExt cx="9486169" cy="3475976"/>
          </a:xfrm>
        </p:grpSpPr>
        <p:sp>
          <p:nvSpPr>
            <p:cNvPr id="1663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64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665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67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77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68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69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70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1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2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3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74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5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76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78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9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0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1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82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2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83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5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6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7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8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89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90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91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20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5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6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4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6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21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22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23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F3F9DF9F-B4AD-C692-A32B-037900F91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902" y="3664612"/>
            <a:ext cx="8128000" cy="812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10E58B-E234-8A69-5910-4C614CD9B0F9}"/>
              </a:ext>
            </a:extLst>
          </p:cNvPr>
          <p:cNvSpPr txBox="1"/>
          <p:nvPr/>
        </p:nvSpPr>
        <p:spPr>
          <a:xfrm>
            <a:off x="14788942" y="12035056"/>
            <a:ext cx="742991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Padlet QR for questions and comments</a:t>
            </a:r>
          </a:p>
        </p:txBody>
      </p:sp>
    </p:spTree>
    <p:extLst>
      <p:ext uri="{BB962C8B-B14F-4D97-AF65-F5344CB8AC3E}">
        <p14:creationId xmlns:p14="http://schemas.microsoft.com/office/powerpoint/2010/main" val="158547596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66" name="Group"/>
          <p:cNvGrpSpPr/>
          <p:nvPr/>
        </p:nvGrpSpPr>
        <p:grpSpPr>
          <a:xfrm>
            <a:off x="13578028" y="1041400"/>
            <a:ext cx="9486170" cy="3475977"/>
            <a:chOff x="0" y="0"/>
            <a:chExt cx="9486169" cy="3475976"/>
          </a:xfrm>
        </p:grpSpPr>
        <p:sp>
          <p:nvSpPr>
            <p:cNvPr id="1663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64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665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67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77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68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69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70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1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2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3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74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5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76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78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9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0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1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82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2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83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5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6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7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8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89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90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91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696" name="Group"/>
          <p:cNvGrpSpPr/>
          <p:nvPr/>
        </p:nvGrpSpPr>
        <p:grpSpPr>
          <a:xfrm>
            <a:off x="13895505" y="5095391"/>
            <a:ext cx="4282837" cy="2863852"/>
            <a:chOff x="0" y="0"/>
            <a:chExt cx="4282836" cy="2863850"/>
          </a:xfrm>
        </p:grpSpPr>
        <p:sp>
          <p:nvSpPr>
            <p:cNvPr id="1693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4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MODEL FUNCTIONS</a:t>
              </a:r>
            </a:p>
          </p:txBody>
        </p:sp>
        <p:sp>
          <p:nvSpPr>
            <p:cNvPr id="1695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lm(), glm()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lmer(), glmer(),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nls(), …</a:t>
              </a:r>
            </a:p>
          </p:txBody>
        </p:sp>
      </p:grpSp>
      <p:grpSp>
        <p:nvGrpSpPr>
          <p:cNvPr id="1700" name="Group"/>
          <p:cNvGrpSpPr/>
          <p:nvPr/>
        </p:nvGrpSpPr>
        <p:grpSpPr>
          <a:xfrm>
            <a:off x="13199178" y="8091981"/>
            <a:ext cx="4957459" cy="3011297"/>
            <a:chOff x="0" y="0"/>
            <a:chExt cx="4957457" cy="3011296"/>
          </a:xfrm>
        </p:grpSpPr>
        <p:sp>
          <p:nvSpPr>
            <p:cNvPr id="1697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8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699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summary(), anova(), confint(), predict(), drop1(), update(), step(), …</a:t>
              </a:r>
            </a:p>
          </p:txBody>
        </p:sp>
      </p:grpSp>
      <p:grpSp>
        <p:nvGrpSpPr>
          <p:cNvPr id="1704" name="Group"/>
          <p:cNvGrpSpPr/>
          <p:nvPr/>
        </p:nvGrpSpPr>
        <p:grpSpPr>
          <a:xfrm>
            <a:off x="18304952" y="5662720"/>
            <a:ext cx="4567687" cy="2299979"/>
            <a:chOff x="-38100" y="0"/>
            <a:chExt cx="4567686" cy="2299978"/>
          </a:xfrm>
        </p:grpSpPr>
        <p:sp>
          <p:nvSpPr>
            <p:cNvPr id="1701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2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03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08" name="Group"/>
          <p:cNvGrpSpPr/>
          <p:nvPr/>
        </p:nvGrpSpPr>
        <p:grpSpPr>
          <a:xfrm>
            <a:off x="18297642" y="8092588"/>
            <a:ext cx="4019676" cy="3559574"/>
            <a:chOff x="-12700" y="-50800"/>
            <a:chExt cx="4019674" cy="3559572"/>
          </a:xfrm>
        </p:grpSpPr>
        <p:sp>
          <p:nvSpPr>
            <p:cNvPr id="1705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6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07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20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5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6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4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6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21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22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23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0" grpId="0" animBg="1" advAuto="0"/>
      <p:bldP spid="1704" grpId="0" animBg="1" advAuto="0"/>
      <p:bldP spid="1708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66" name="Group"/>
          <p:cNvGrpSpPr/>
          <p:nvPr/>
        </p:nvGrpSpPr>
        <p:grpSpPr>
          <a:xfrm>
            <a:off x="13578028" y="1041400"/>
            <a:ext cx="9486170" cy="3475977"/>
            <a:chOff x="0" y="0"/>
            <a:chExt cx="9486169" cy="3475976"/>
          </a:xfrm>
        </p:grpSpPr>
        <p:sp>
          <p:nvSpPr>
            <p:cNvPr id="1663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64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665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67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77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68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69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70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1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2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3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74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5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76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78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9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0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1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82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2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83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5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6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7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8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89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90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91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20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5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6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4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6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21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22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23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3834E-D386-467D-6A75-21716BDEEB49}"/>
              </a:ext>
            </a:extLst>
          </p:cNvPr>
          <p:cNvSpPr txBox="1"/>
          <p:nvPr/>
        </p:nvSpPr>
        <p:spPr>
          <a:xfrm>
            <a:off x="12764184" y="4522213"/>
            <a:ext cx="10942098" cy="5642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During this session:</a:t>
            </a:r>
            <a:b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</a:b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Cooperatively discuss and share ideas about the data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endParaRPr lang="en-DK" dirty="0">
              <a:solidFill>
                <a:schemeClr val="tx2">
                  <a:lumMod val="10000"/>
                </a:schemeClr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Apply steps of basic statistical analysis for hypothesis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testing consistent with the given data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endParaRPr lang="en-DK" dirty="0">
              <a:solidFill>
                <a:schemeClr val="tx2">
                  <a:lumMod val="10000"/>
                </a:schemeClr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Suggest conclusions</a:t>
            </a: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, based on your analysis, regarding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the association between psoriasis and gene expression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levels</a:t>
            </a: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358517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52FE717-7D5D-2D95-B96D-A506ED2875F9}"/>
              </a:ext>
            </a:extLst>
          </p:cNvPr>
          <p:cNvSpPr/>
          <p:nvPr/>
        </p:nvSpPr>
        <p:spPr>
          <a:xfrm>
            <a:off x="869177" y="657239"/>
            <a:ext cx="11222927" cy="1041231"/>
          </a:xfrm>
          <a:prstGeom prst="roundRect">
            <a:avLst/>
          </a:prstGeom>
          <a:solidFill>
            <a:srgbClr val="81A589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C55363-191E-B523-0300-EFF475BACDF2}"/>
              </a:ext>
            </a:extLst>
          </p:cNvPr>
          <p:cNvGrpSpPr/>
          <p:nvPr/>
        </p:nvGrpSpPr>
        <p:grpSpPr>
          <a:xfrm>
            <a:off x="975531" y="742964"/>
            <a:ext cx="22078221" cy="12257526"/>
            <a:chOff x="918381" y="285764"/>
            <a:chExt cx="22078221" cy="12257526"/>
          </a:xfrm>
        </p:grpSpPr>
        <p:pic>
          <p:nvPicPr>
            <p:cNvPr id="3" name="Picture 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BD4F409-5F95-A0E6-0CBE-0678DBFCD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07052" y="1172710"/>
              <a:ext cx="5289550" cy="4452208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67F7A3-A6E6-4627-5A71-6E1EAF04E7B9}"/>
                </a:ext>
              </a:extLst>
            </p:cNvPr>
            <p:cNvGrpSpPr/>
            <p:nvPr/>
          </p:nvGrpSpPr>
          <p:grpSpPr>
            <a:xfrm>
              <a:off x="10754483" y="2228473"/>
              <a:ext cx="6534926" cy="1971675"/>
              <a:chOff x="10754483" y="2228473"/>
              <a:chExt cx="6534926" cy="1971675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1F7CF7B-BA2A-E44B-2A51-2B0D31FE18C1}"/>
                  </a:ext>
                </a:extLst>
              </p:cNvPr>
              <p:cNvSpPr/>
              <p:nvPr/>
            </p:nvSpPr>
            <p:spPr>
              <a:xfrm>
                <a:off x="10754483" y="2228473"/>
                <a:ext cx="6534926" cy="1971675"/>
              </a:xfrm>
              <a:prstGeom prst="roundRect">
                <a:avLst/>
              </a:prstGeom>
              <a:solidFill>
                <a:srgbClr val="81A589">
                  <a:alpha val="70000"/>
                </a:srgbClr>
              </a:solidFill>
              <a:ln w="12700" cap="flat">
                <a:noFill/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DK" sz="3600" b="0" i="0" u="none" strike="noStrike" cap="none" spc="0" normalizeH="0" baseline="0">
                  <a:ln>
                    <a:noFill/>
                  </a:ln>
                  <a:solidFill>
                    <a:srgbClr val="999999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80654D-1C02-E235-ED1B-0C60C2266503}"/>
                  </a:ext>
                </a:extLst>
              </p:cNvPr>
              <p:cNvSpPr txBox="1"/>
              <p:nvPr/>
            </p:nvSpPr>
            <p:spPr>
              <a:xfrm>
                <a:off x="11109094" y="2454011"/>
                <a:ext cx="6043321" cy="13336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DK" sz="4000" b="1" dirty="0">
                    <a:solidFill>
                      <a:sysClr val="windowText" lastClr="000000"/>
                    </a:solidFill>
                  </a:rPr>
                  <a:t>You</a:t>
                </a:r>
                <a:br>
                  <a:rPr lang="en-DK" sz="4000" b="1" dirty="0">
                    <a:solidFill>
                      <a:sysClr val="windowText" lastClr="000000"/>
                    </a:solidFill>
                  </a:rPr>
                </a:br>
                <a:r>
                  <a:rPr lang="en-DK" sz="4000" dirty="0">
                    <a:solidFill>
                      <a:sysClr val="windowText" lastClr="000000"/>
                    </a:solidFill>
                  </a:rPr>
                  <a:t>The researcher with R skills! </a:t>
                </a:r>
                <a:endParaRPr kumimoji="0" lang="en-DK" sz="4000" b="0" i="0" u="none" strike="noStrike" cap="none" spc="0" normalizeH="0" baseline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pic>
          <p:nvPicPr>
            <p:cNvPr id="6" name="Picture 5" descr="A picture containing cosmetic&#10;&#10;Description automatically generated">
              <a:extLst>
                <a:ext uri="{FF2B5EF4-FFF2-40B4-BE49-F238E27FC236}">
                  <a16:creationId xmlns:a16="http://schemas.microsoft.com/office/drawing/2014/main" id="{7A874CAF-35CA-ABA5-31FA-1232421AA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381" y="4200148"/>
              <a:ext cx="6003043" cy="4060882"/>
            </a:xfrm>
            <a:prstGeom prst="rect">
              <a:avLst/>
            </a:prstGeom>
          </p:spPr>
        </p:pic>
        <p:pic>
          <p:nvPicPr>
            <p:cNvPr id="9" name="Picture 8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C3CEEBE7-38FB-17B2-486B-33FA66BDC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3995" y="8369037"/>
              <a:ext cx="6302607" cy="417425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9305FE-1C52-46F2-241F-619633F5E4DE}"/>
                </a:ext>
              </a:extLst>
            </p:cNvPr>
            <p:cNvGrpSpPr/>
            <p:nvPr/>
          </p:nvGrpSpPr>
          <p:grpSpPr>
            <a:xfrm>
              <a:off x="10872501" y="8911627"/>
              <a:ext cx="6216882" cy="3089874"/>
              <a:chOff x="10872501" y="8911627"/>
              <a:chExt cx="6216882" cy="3089874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D1659F6-ED59-3330-9824-13C12C03A328}"/>
                  </a:ext>
                </a:extLst>
              </p:cNvPr>
              <p:cNvSpPr/>
              <p:nvPr/>
            </p:nvSpPr>
            <p:spPr>
              <a:xfrm>
                <a:off x="10872501" y="8911627"/>
                <a:ext cx="5510420" cy="3089874"/>
              </a:xfrm>
              <a:prstGeom prst="roundRect">
                <a:avLst/>
              </a:prstGeom>
              <a:solidFill>
                <a:srgbClr val="81A589">
                  <a:alpha val="70000"/>
                </a:srgbClr>
              </a:solidFill>
              <a:ln w="12700" cap="flat">
                <a:noFill/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DK" sz="3600" b="0" i="0" u="none" strike="noStrike" cap="none" spc="0" normalizeH="0" baseline="0">
                  <a:ln>
                    <a:noFill/>
                  </a:ln>
                  <a:solidFill>
                    <a:srgbClr val="999999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422477-CFD1-4F5A-EBE2-4C8BC5703FCC}"/>
                  </a:ext>
                </a:extLst>
              </p:cNvPr>
              <p:cNvSpPr txBox="1"/>
              <p:nvPr/>
            </p:nvSpPr>
            <p:spPr>
              <a:xfrm>
                <a:off x="11134880" y="9481537"/>
                <a:ext cx="5954503" cy="19492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DK" sz="4000" b="1" dirty="0">
                    <a:solidFill>
                      <a:schemeClr val="tx2">
                        <a:lumMod val="10000"/>
                      </a:schemeClr>
                    </a:solidFill>
                  </a:rPr>
                  <a:t>Your disease of interest</a:t>
                </a:r>
                <a:br>
                  <a:rPr lang="en-DK" sz="4000" b="1" dirty="0">
                    <a:solidFill>
                      <a:schemeClr val="tx2">
                        <a:lumMod val="10000"/>
                      </a:schemeClr>
                    </a:solidFill>
                  </a:rPr>
                </a:br>
                <a:r>
                  <a:rPr lang="en-DK" sz="4000" dirty="0">
                    <a:solidFill>
                      <a:schemeClr val="tx2">
                        <a:lumMod val="10000"/>
                      </a:schemeClr>
                    </a:solidFill>
                  </a:rPr>
                  <a:t>Psoriasis, an immune-mediated skin disorder</a:t>
                </a:r>
                <a:endParaRPr kumimoji="0" lang="en-DK" sz="40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A03975-BA96-19F9-B4A0-1552B4187CB5}"/>
                </a:ext>
              </a:extLst>
            </p:cNvPr>
            <p:cNvSpPr txBox="1"/>
            <p:nvPr/>
          </p:nvSpPr>
          <p:spPr>
            <a:xfrm>
              <a:off x="1097777" y="285764"/>
              <a:ext cx="10671191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DK" sz="48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Let’s use R to perform a statistical analysis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4EDE844-6CC4-67FE-B142-A250DA7E9472}"/>
                </a:ext>
              </a:extLst>
            </p:cNvPr>
            <p:cNvGrpSpPr/>
            <p:nvPr/>
          </p:nvGrpSpPr>
          <p:grpSpPr>
            <a:xfrm>
              <a:off x="7263005" y="4587276"/>
              <a:ext cx="7052991" cy="3581735"/>
              <a:chOff x="7263005" y="4587276"/>
              <a:chExt cx="7052991" cy="3581735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B6438AEF-0183-CF01-2CC5-D7CE398FC7BC}"/>
                  </a:ext>
                </a:extLst>
              </p:cNvPr>
              <p:cNvSpPr/>
              <p:nvPr/>
            </p:nvSpPr>
            <p:spPr>
              <a:xfrm>
                <a:off x="7263005" y="4587276"/>
                <a:ext cx="7052991" cy="3581735"/>
              </a:xfrm>
              <a:prstGeom prst="roundRect">
                <a:avLst/>
              </a:prstGeom>
              <a:solidFill>
                <a:srgbClr val="81A589">
                  <a:alpha val="70000"/>
                </a:srgbClr>
              </a:solidFill>
              <a:ln w="12700" cap="flat">
                <a:noFill/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DK" sz="3600" b="0" i="0" u="none" strike="noStrike" cap="none" spc="0" normalizeH="0" baseline="0">
                  <a:ln>
                    <a:noFill/>
                  </a:ln>
                  <a:solidFill>
                    <a:srgbClr val="999999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63BCAF-F3D4-43A6-2A73-14C9454A89A3}"/>
                  </a:ext>
                </a:extLst>
              </p:cNvPr>
              <p:cNvSpPr txBox="1"/>
              <p:nvPr/>
            </p:nvSpPr>
            <p:spPr>
              <a:xfrm>
                <a:off x="7463031" y="4730151"/>
                <a:ext cx="6797133" cy="31803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DK" sz="4000" b="1" dirty="0">
                    <a:solidFill>
                      <a:schemeClr val="tx2">
                        <a:lumMod val="10000"/>
                      </a:schemeClr>
                    </a:solidFill>
                  </a:rPr>
                  <a:t>Your data</a:t>
                </a:r>
                <a:br>
                  <a:rPr lang="en-DK" sz="4000" dirty="0">
                    <a:solidFill>
                      <a:schemeClr val="tx2">
                        <a:lumMod val="10000"/>
                      </a:schemeClr>
                    </a:solidFill>
                  </a:rPr>
                </a:br>
                <a:r>
                  <a:rPr lang="en-DK" sz="4000" dirty="0">
                    <a:solidFill>
                      <a:schemeClr val="tx2">
                        <a:lumMod val="10000"/>
                      </a:schemeClr>
                    </a:solidFill>
                  </a:rPr>
                  <a:t>Gene expression data i.e. how much a gene is used to produce</a:t>
                </a:r>
                <a:br>
                  <a:rPr lang="en-DK" sz="4000" dirty="0">
                    <a:solidFill>
                      <a:schemeClr val="tx2">
                        <a:lumMod val="10000"/>
                      </a:schemeClr>
                    </a:solidFill>
                  </a:rPr>
                </a:br>
                <a:r>
                  <a:rPr lang="en-DK" sz="4000" dirty="0">
                    <a:solidFill>
                      <a:schemeClr val="tx2">
                        <a:lumMod val="10000"/>
                      </a:schemeClr>
                    </a:solidFill>
                  </a:rPr>
                  <a:t>a protein. Multiple genes measured in an array.</a:t>
                </a:r>
                <a:endParaRPr kumimoji="0" lang="en-DK" sz="40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282605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34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738" name="Group"/>
          <p:cNvGrpSpPr/>
          <p:nvPr/>
        </p:nvGrpSpPr>
        <p:grpSpPr>
          <a:xfrm>
            <a:off x="2116354" y="1013301"/>
            <a:ext cx="24208200" cy="2461604"/>
            <a:chOff x="0" y="0"/>
            <a:chExt cx="24208198" cy="2461602"/>
          </a:xfrm>
        </p:grpSpPr>
        <p:sp>
          <p:nvSpPr>
            <p:cNvPr id="1735" name="STATS  CHEAT SHEET"/>
            <p:cNvSpPr txBox="1"/>
            <p:nvPr/>
          </p:nvSpPr>
          <p:spPr>
            <a:xfrm>
              <a:off x="5924214" y="1229847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736" name="https://rstudio.com/resources/cheatsheets/ for various relevant cheat sheets.…"/>
            <p:cNvSpPr txBox="1"/>
            <p:nvPr/>
          </p:nvSpPr>
          <p:spPr>
            <a:xfrm>
              <a:off x="1919380" y="0"/>
              <a:ext cx="22288819" cy="2378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737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743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739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0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1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2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755" name="Group"/>
          <p:cNvGrpSpPr/>
          <p:nvPr/>
        </p:nvGrpSpPr>
        <p:grpSpPr>
          <a:xfrm>
            <a:off x="1736162" y="4596970"/>
            <a:ext cx="16887739" cy="8271296"/>
            <a:chOff x="0" y="0"/>
            <a:chExt cx="16887738" cy="8271295"/>
          </a:xfrm>
        </p:grpSpPr>
        <p:sp>
          <p:nvSpPr>
            <p:cNvPr id="1744" name="Группа 36"/>
            <p:cNvSpPr/>
            <p:nvPr/>
          </p:nvSpPr>
          <p:spPr>
            <a:xfrm>
              <a:off x="12700" y="-1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45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46" name="Группа 63"/>
            <p:cNvSpPr/>
            <p:nvPr/>
          </p:nvSpPr>
          <p:spPr>
            <a:xfrm>
              <a:off x="1270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47" name="Группа 69"/>
            <p:cNvSpPr/>
            <p:nvPr/>
          </p:nvSpPr>
          <p:spPr>
            <a:xfrm>
              <a:off x="1270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48" name="Line"/>
            <p:cNvSpPr/>
            <p:nvPr/>
          </p:nvSpPr>
          <p:spPr>
            <a:xfrm flipV="1">
              <a:off x="57217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49" name="Line"/>
            <p:cNvSpPr/>
            <p:nvPr/>
          </p:nvSpPr>
          <p:spPr>
            <a:xfrm flipV="1">
              <a:off x="40287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50" name="Line"/>
            <p:cNvSpPr/>
            <p:nvPr/>
          </p:nvSpPr>
          <p:spPr>
            <a:xfrm flipV="1">
              <a:off x="70334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51" name="Line"/>
            <p:cNvSpPr/>
            <p:nvPr/>
          </p:nvSpPr>
          <p:spPr>
            <a:xfrm flipV="1">
              <a:off x="94886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52" name="Line"/>
            <p:cNvSpPr/>
            <p:nvPr/>
          </p:nvSpPr>
          <p:spPr>
            <a:xfrm flipV="1">
              <a:off x="67867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53" name="Line"/>
            <p:cNvSpPr/>
            <p:nvPr/>
          </p:nvSpPr>
          <p:spPr>
            <a:xfrm flipV="1">
              <a:off x="108981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54" name="Line"/>
            <p:cNvSpPr/>
            <p:nvPr/>
          </p:nvSpPr>
          <p:spPr>
            <a:xfrm flipV="1">
              <a:off x="43619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56" name="GET STARTED"/>
          <p:cNvSpPr txBox="1"/>
          <p:nvPr/>
        </p:nvSpPr>
        <p:spPr>
          <a:xfrm>
            <a:off x="19234559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GET STARTED</a:t>
            </a:r>
          </a:p>
        </p:txBody>
      </p:sp>
      <p:sp>
        <p:nvSpPr>
          <p:cNvPr id="1757" name="REGRESSION MODELS"/>
          <p:cNvSpPr txBox="1"/>
          <p:nvPr/>
        </p:nvSpPr>
        <p:spPr>
          <a:xfrm>
            <a:off x="19280403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REGRESSION MODELS</a:t>
            </a:r>
            <a:endParaRPr sz="1200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58" name="VARIABLES"/>
          <p:cNvSpPr txBox="1"/>
          <p:nvPr/>
        </p:nvSpPr>
        <p:spPr>
          <a:xfrm>
            <a:off x="19219005" y="11668586"/>
            <a:ext cx="277120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VARIABLES</a:t>
            </a:r>
            <a:r>
              <a:rPr sz="1200" dirty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759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760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761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762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763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64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765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766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67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68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769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770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771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772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773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4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5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776" name="Check Type:"/>
          <p:cNvSpPr txBox="1"/>
          <p:nvPr/>
        </p:nvSpPr>
        <p:spPr>
          <a:xfrm>
            <a:off x="1968941" y="11405992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Check Type:</a:t>
            </a:r>
          </a:p>
        </p:txBody>
      </p:sp>
      <p:sp>
        <p:nvSpPr>
          <p:cNvPr id="1777" name="TESTS/COMPARISONS"/>
          <p:cNvSpPr txBox="1"/>
          <p:nvPr/>
        </p:nvSpPr>
        <p:spPr>
          <a:xfrm>
            <a:off x="19260836" y="9339573"/>
            <a:ext cx="313000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TESTS/</a:t>
            </a:r>
            <a:br>
              <a:rPr lang="en-GB" dirty="0"/>
            </a:br>
            <a:r>
              <a:rPr dirty="0"/>
              <a:t>COMPARISONS</a:t>
            </a:r>
            <a:endParaRPr sz="1200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8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779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780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781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2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2" name="Group"/>
          <p:cNvGrpSpPr/>
          <p:nvPr/>
        </p:nvGrpSpPr>
        <p:grpSpPr>
          <a:xfrm>
            <a:off x="7442978" y="1171185"/>
            <a:ext cx="9739345" cy="3504117"/>
            <a:chOff x="0" y="0"/>
            <a:chExt cx="9739344" cy="3504116"/>
          </a:xfrm>
        </p:grpSpPr>
        <p:sp>
          <p:nvSpPr>
            <p:cNvPr id="149" name="FROM EXCEL TO R"/>
            <p:cNvSpPr txBox="1"/>
            <p:nvPr/>
          </p:nvSpPr>
          <p:spPr>
            <a:xfrm>
              <a:off x="0" y="675420"/>
              <a:ext cx="9739345" cy="2828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50" name="WELCOME TO"/>
            <p:cNvSpPr txBox="1"/>
            <p:nvPr/>
          </p:nvSpPr>
          <p:spPr>
            <a:xfrm>
              <a:off x="2184363" y="0"/>
              <a:ext cx="6644418" cy="62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51" name="Line"/>
            <p:cNvSpPr/>
            <p:nvPr/>
          </p:nvSpPr>
          <p:spPr>
            <a:xfrm>
              <a:off x="114477" y="26273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53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4" name="maxresdefault.jpg" descr="maxresdefault.jpg"/>
            <p:cNvPicPr>
              <a:picLocks noChangeAspect="1"/>
            </p:cNvPicPr>
            <p:nvPr/>
          </p:nvPicPr>
          <p:blipFill>
            <a:blip r:embed="rId2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5" name="Excel 2013.png" descr="Excel 201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7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60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3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6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0" name="thecode2-1.png" descr="thecode2-1.png"/>
          <p:cNvPicPr>
            <a:picLocks noChangeAspect="1"/>
          </p:cNvPicPr>
          <p:nvPr/>
        </p:nvPicPr>
        <p:blipFill>
          <a:blip r:embed="rId4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2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73" name="unnamed-chunk-5-1.png" descr="unnamed-chunk-5-1.png"/>
          <p:cNvPicPr>
            <a:picLocks noChangeAspect="1"/>
          </p:cNvPicPr>
          <p:nvPr/>
        </p:nvPicPr>
        <p:blipFill>
          <a:blip r:embed="rId5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README-barplot-grid-1.png" descr="README-barplot-grid-1.png"/>
          <p:cNvPicPr>
            <a:picLocks noChangeAspect="1"/>
          </p:cNvPicPr>
          <p:nvPr/>
        </p:nvPicPr>
        <p:blipFill>
          <a:blip r:embed="rId6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5" name="thecode-5.png" descr="thecode-5.png"/>
          <p:cNvPicPr>
            <a:picLocks noChangeAspect="1"/>
          </p:cNvPicPr>
          <p:nvPr/>
        </p:nvPicPr>
        <p:blipFill>
          <a:blip r:embed="rId7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6" name="6TGew.png" descr="6TGew.png"/>
          <p:cNvPicPr>
            <a:picLocks noChangeAspect="1"/>
          </p:cNvPicPr>
          <p:nvPr/>
        </p:nvPicPr>
        <p:blipFill>
          <a:blip r:embed="rId8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7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8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9" name="fig51.png" descr="fig51.png"/>
          <p:cNvPicPr>
            <a:picLocks noChangeAspect="1"/>
          </p:cNvPicPr>
          <p:nvPr/>
        </p:nvPicPr>
        <p:blipFill>
          <a:blip r:embed="rId9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83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80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1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2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" name="3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66" name="Group"/>
          <p:cNvGrpSpPr/>
          <p:nvPr/>
        </p:nvGrpSpPr>
        <p:grpSpPr>
          <a:xfrm>
            <a:off x="13578028" y="1041400"/>
            <a:ext cx="9486170" cy="3475977"/>
            <a:chOff x="0" y="0"/>
            <a:chExt cx="9486169" cy="3475976"/>
          </a:xfrm>
        </p:grpSpPr>
        <p:sp>
          <p:nvSpPr>
            <p:cNvPr id="1663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64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665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67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77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68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69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70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1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2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3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74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5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76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78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9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0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1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82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2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83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5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6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7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8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89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90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91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20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5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6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4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6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21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22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23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0E58B-E234-8A69-5910-4C614CD9B0F9}"/>
              </a:ext>
            </a:extLst>
          </p:cNvPr>
          <p:cNvSpPr txBox="1"/>
          <p:nvPr/>
        </p:nvSpPr>
        <p:spPr>
          <a:xfrm>
            <a:off x="13344435" y="12028241"/>
            <a:ext cx="1074012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Padlet QR for group exercise 2</a:t>
            </a:r>
            <a:b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</a:b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Please write 1-2 sentences about your final conclusion(s)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01727CD8-7C9F-37C4-39EF-C650EB38E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229" y="3467024"/>
            <a:ext cx="8128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5610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66" name="Group"/>
          <p:cNvGrpSpPr/>
          <p:nvPr/>
        </p:nvGrpSpPr>
        <p:grpSpPr>
          <a:xfrm>
            <a:off x="13578028" y="1041400"/>
            <a:ext cx="9486170" cy="3475977"/>
            <a:chOff x="0" y="0"/>
            <a:chExt cx="9486169" cy="3475976"/>
          </a:xfrm>
        </p:grpSpPr>
        <p:sp>
          <p:nvSpPr>
            <p:cNvPr id="1663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64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665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67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77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68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69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70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1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2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3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74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5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76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78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9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0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1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82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2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83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5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6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7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8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89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90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91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20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5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6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4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6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21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22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23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3834E-D386-467D-6A75-21716BDEEB49}"/>
              </a:ext>
            </a:extLst>
          </p:cNvPr>
          <p:cNvSpPr txBox="1"/>
          <p:nvPr/>
        </p:nvSpPr>
        <p:spPr>
          <a:xfrm>
            <a:off x="12764184" y="4522213"/>
            <a:ext cx="10942098" cy="5642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During this session:</a:t>
            </a:r>
            <a:b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</a:b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Cooperatively discuss and share ideas about the data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endParaRPr lang="en-DK" dirty="0">
              <a:solidFill>
                <a:schemeClr val="tx2">
                  <a:lumMod val="10000"/>
                </a:schemeClr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Apply steps of basic statistical analysis for hypothesis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testing consistent with the given data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endParaRPr lang="en-DK" dirty="0">
              <a:solidFill>
                <a:schemeClr val="tx2">
                  <a:lumMod val="10000"/>
                </a:schemeClr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Suggest conclusions</a:t>
            </a: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, based on your analysis, regarding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the association between psoriasis and gene expression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levels</a:t>
            </a: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156515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11" name="Group"/>
          <p:cNvGrpSpPr/>
          <p:nvPr/>
        </p:nvGrpSpPr>
        <p:grpSpPr>
          <a:xfrm>
            <a:off x="18323799" y="6247505"/>
            <a:ext cx="5330386" cy="2029391"/>
            <a:chOff x="0" y="0"/>
            <a:chExt cx="5330385" cy="2029390"/>
          </a:xfrm>
        </p:grpSpPr>
        <p:sp>
          <p:nvSpPr>
            <p:cNvPr id="1608" name="EXERCISE 5"/>
            <p:cNvSpPr txBox="1"/>
            <p:nvPr/>
          </p:nvSpPr>
          <p:spPr>
            <a:xfrm>
              <a:off x="0" y="4812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609" name="Statistics in R"/>
            <p:cNvSpPr txBox="1"/>
            <p:nvPr/>
          </p:nvSpPr>
          <p:spPr>
            <a:xfrm>
              <a:off x="1462211" y="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610" name="Line"/>
            <p:cNvSpPr/>
            <p:nvPr/>
          </p:nvSpPr>
          <p:spPr>
            <a:xfrm>
              <a:off x="859993" y="2260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12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3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4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5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6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7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8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9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0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1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2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3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4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5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6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7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8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9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0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1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2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3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4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5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636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637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638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639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640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41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42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652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643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4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5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6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7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8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49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50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651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653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654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5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6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7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8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9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1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81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1972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73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974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975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976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977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978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979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980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982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86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1983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84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85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1990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1987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1988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989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91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1992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1993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1994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1995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96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006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1997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1998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1999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000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01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02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03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04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05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007" name="23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6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10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11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12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013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14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15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016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017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018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019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020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1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2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023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024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25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026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029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027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028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030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034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031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032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3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37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38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39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40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41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42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43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047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044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045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046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048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049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050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051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052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2053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54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055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056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057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058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59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060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061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062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063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64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/>
              </a:rPr>
              <a:t>https://tensorflow.rstudio.com/</a:t>
            </a:r>
            <a:r>
              <a:t>  </a:t>
            </a:r>
          </a:p>
        </p:txBody>
      </p:sp>
      <p:pic>
        <p:nvPicPr>
          <p:cNvPr id="2065" name="McMOhuQ.png" descr="McMOhuQ.png"/>
          <p:cNvPicPr>
            <a:picLocks noChangeAspect="1"/>
          </p:cNvPicPr>
          <p:nvPr/>
        </p:nvPicPr>
        <p:blipFill>
          <a:blip r:embed="rId7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066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067" name="Image" descr="Image"/>
          <p:cNvPicPr>
            <a:picLocks noChangeAspect="1"/>
          </p:cNvPicPr>
          <p:nvPr/>
        </p:nvPicPr>
        <p:blipFill>
          <a:blip r:embed="rId9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8" name="Image" descr="Image"/>
          <p:cNvPicPr>
            <a:picLocks noChangeAspect="1"/>
          </p:cNvPicPr>
          <p:nvPr/>
        </p:nvPicPr>
        <p:blipFill>
          <a:blip r:embed="rId10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9" name="Image" descr="Image"/>
          <p:cNvPicPr>
            <a:picLocks noChangeAspect="1"/>
          </p:cNvPicPr>
          <p:nvPr/>
        </p:nvPicPr>
        <p:blipFill>
          <a:blip r:embed="rId11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0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1" name="Image" descr="Image"/>
          <p:cNvPicPr>
            <a:picLocks noChangeAspect="1"/>
          </p:cNvPicPr>
          <p:nvPr/>
        </p:nvPicPr>
        <p:blipFill>
          <a:blip r:embed="rId13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2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3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4" name="Image" descr="Image"/>
          <p:cNvPicPr>
            <a:picLocks noChangeAspect="1"/>
          </p:cNvPicPr>
          <p:nvPr/>
        </p:nvPicPr>
        <p:blipFill>
          <a:blip r:embed="rId16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5" name="1*dr3pZsLJg28gKwq0MXp1Mg.png" descr="1*dr3pZsLJg28gKwq0MXp1Mg.png"/>
          <p:cNvPicPr>
            <a:picLocks noChangeAspect="1"/>
          </p:cNvPicPr>
          <p:nvPr/>
        </p:nvPicPr>
        <p:blipFill>
          <a:blip r:embed="rId17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6" name="keras-logo-2018-large-1200.png" descr="keras-logo-2018-large-1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79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0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1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2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3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087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084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085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086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088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89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90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91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092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93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94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95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096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097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098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99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100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101" name="Image" descr="Image"/>
          <p:cNvPicPr>
            <a:picLocks noChangeAspect="1"/>
          </p:cNvPicPr>
          <p:nvPr/>
        </p:nvPicPr>
        <p:blipFill>
          <a:blip r:embed="rId4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2" name="Image" descr="Image"/>
          <p:cNvPicPr>
            <a:picLocks noChangeAspect="1"/>
          </p:cNvPicPr>
          <p:nvPr/>
        </p:nvPicPr>
        <p:blipFill>
          <a:blip r:embed="rId5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3" name="Image" descr="Image"/>
          <p:cNvPicPr>
            <a:picLocks noChangeAspect="1"/>
          </p:cNvPicPr>
          <p:nvPr/>
        </p:nvPicPr>
        <p:blipFill>
          <a:blip r:embed="rId6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4" name="Image" descr="Image"/>
          <p:cNvPicPr>
            <a:picLocks noChangeAspect="1"/>
          </p:cNvPicPr>
          <p:nvPr/>
        </p:nvPicPr>
        <p:blipFill>
          <a:blip r:embed="rId7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105" name="Image" descr="Image"/>
          <p:cNvPicPr>
            <a:picLocks noChangeAspect="1"/>
          </p:cNvPicPr>
          <p:nvPr/>
        </p:nvPicPr>
        <p:blipFill>
          <a:blip r:embed="rId8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106" name="Image" descr="Image"/>
          <p:cNvPicPr>
            <a:picLocks noChangeAspect="1"/>
          </p:cNvPicPr>
          <p:nvPr/>
        </p:nvPicPr>
        <p:blipFill>
          <a:blip r:embed="rId9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7" name="Image" descr="Image"/>
          <p:cNvPicPr>
            <a:picLocks noChangeAspect="1"/>
          </p:cNvPicPr>
          <p:nvPr/>
        </p:nvPicPr>
        <p:blipFill>
          <a:blip r:embed="rId10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8" name="Image" descr="Image"/>
          <p:cNvPicPr>
            <a:picLocks noChangeAspect="1"/>
          </p:cNvPicPr>
          <p:nvPr/>
        </p:nvPicPr>
        <p:blipFill>
          <a:blip r:embed="rId11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109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10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111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112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113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/>
              </a:rPr>
              <a:t>http://www.bioconductor.org/packages/release/BiocViews.html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19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116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117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18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120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121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122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123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124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125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26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27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28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29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0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1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32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3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134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35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6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137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38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9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0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141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142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43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144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145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146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147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/>
              </a:rPr>
              <a:t>https://tensorflow.rstudio.com/</a:t>
            </a:r>
            <a:r>
              <a:t> </a:t>
            </a:r>
          </a:p>
        </p:txBody>
      </p:sp>
      <p:sp>
        <p:nvSpPr>
          <p:cNvPr id="2148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/>
              </a:rPr>
              <a:t>https://plotly-r.com/d-charts.html</a:t>
            </a:r>
            <a:r>
              <a:t> </a:t>
            </a:r>
          </a:p>
        </p:txBody>
      </p:sp>
      <p:sp>
        <p:nvSpPr>
          <p:cNvPr id="2149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50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151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52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153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4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5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6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7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8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159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/>
              </a:rPr>
              <a:t>https://shiny.rstudio.com/</a:t>
            </a:r>
            <a:r>
              <a:t> </a:t>
            </a:r>
          </a:p>
        </p:txBody>
      </p:sp>
      <p:pic>
        <p:nvPicPr>
          <p:cNvPr id="2160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161" name="24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3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4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165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6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167" name="THANK YOU FOR LISTENING"/>
          <p:cNvSpPr txBox="1"/>
          <p:nvPr/>
        </p:nvSpPr>
        <p:spPr>
          <a:xfrm>
            <a:off x="7628135" y="2222427"/>
            <a:ext cx="911503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175" name="Group"/>
          <p:cNvGrpSpPr/>
          <p:nvPr/>
        </p:nvGrpSpPr>
        <p:grpSpPr>
          <a:xfrm>
            <a:off x="6765014" y="3727931"/>
            <a:ext cx="10841271" cy="6260138"/>
            <a:chOff x="0" y="0"/>
            <a:chExt cx="10841270" cy="6260137"/>
          </a:xfrm>
        </p:grpSpPr>
        <p:grpSp>
          <p:nvGrpSpPr>
            <p:cNvPr id="2173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168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69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70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71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72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174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0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7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8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9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1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7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2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3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204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0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1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13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14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15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16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C++, Python, git/github, markdown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7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8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25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22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23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24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6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7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8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9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0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34" name="Group"/>
          <p:cNvGrpSpPr/>
          <p:nvPr/>
        </p:nvGrpSpPr>
        <p:grpSpPr>
          <a:xfrm>
            <a:off x="16841623" y="6671938"/>
            <a:ext cx="1613099" cy="1652297"/>
            <a:chOff x="0" y="0"/>
            <a:chExt cx="1613098" cy="1652295"/>
          </a:xfrm>
        </p:grpSpPr>
        <p:sp>
          <p:nvSpPr>
            <p:cNvPr id="231" name="Oval"/>
            <p:cNvSpPr/>
            <p:nvPr/>
          </p:nvSpPr>
          <p:spPr>
            <a:xfrm>
              <a:off x="0" y="61973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2" name="Oval"/>
            <p:cNvSpPr/>
            <p:nvPr/>
          </p:nvSpPr>
          <p:spPr>
            <a:xfrm>
              <a:off x="356490" y="108144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" name="R"/>
            <p:cNvSpPr txBox="1"/>
            <p:nvPr/>
          </p:nvSpPr>
          <p:spPr>
            <a:xfrm>
              <a:off x="411583" y="0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44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54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56" name="excel-3-xxl.png" descr="excel-3-xx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7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8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60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63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61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2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66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64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9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7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8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70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1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73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4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6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7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9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0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82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5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86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7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8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9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90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91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92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93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94" name="“Bad” - cells are mutable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“Bad” - cells are mutable </a:t>
            </a:r>
          </a:p>
        </p:txBody>
      </p:sp>
      <p:sp>
        <p:nvSpPr>
          <p:cNvPr id="295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6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7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8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9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301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2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304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9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7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8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12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10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11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1" animBg="1" advAuto="0"/>
      <p:bldP spid="260" grpId="2" animBg="1" advAuto="0"/>
      <p:bldP spid="263" grpId="14" animBg="1" advAuto="0"/>
      <p:bldP spid="266" grpId="15" animBg="1" advAuto="0"/>
      <p:bldP spid="269" grpId="19" animBg="1" advAuto="0"/>
      <p:bldP spid="272" grpId="20" animBg="1" advAuto="0"/>
      <p:bldP spid="275" grpId="5" animBg="1" advAuto="0"/>
      <p:bldP spid="278" grpId="6" animBg="1" advAuto="0"/>
      <p:bldP spid="281" grpId="9" animBg="1" advAuto="0"/>
      <p:bldP spid="284" grpId="10" animBg="1" advAuto="0"/>
      <p:bldP spid="285" grpId="4" animBg="1" advAuto="0"/>
      <p:bldP spid="286" grpId="3" animBg="1" advAuto="0"/>
      <p:bldP spid="287" grpId="8" animBg="1" advAuto="0"/>
      <p:bldP spid="288" grpId="7" animBg="1" advAuto="0"/>
      <p:bldP spid="289" grpId="13" animBg="1" advAuto="0"/>
      <p:bldP spid="290" grpId="12" animBg="1" advAuto="0"/>
      <p:bldP spid="291" grpId="17" animBg="1" advAuto="0"/>
      <p:bldP spid="292" grpId="18" animBg="1" advAuto="0"/>
      <p:bldP spid="293" grpId="22" animBg="1" advAuto="0"/>
      <p:bldP spid="294" grpId="21" animBg="1" advAuto="0"/>
      <p:bldP spid="296" grpId="27" animBg="1" advAuto="0"/>
      <p:bldP spid="297" grpId="26" animBg="1" advAuto="0"/>
      <p:bldP spid="300" grpId="25" animBg="1" advAuto="0"/>
      <p:bldP spid="303" grpId="23" animBg="1" advAuto="0"/>
      <p:bldP spid="306" grpId="24" animBg="1" advAuto="0"/>
      <p:bldP spid="309" grpId="11" animBg="1" advAuto="0"/>
      <p:bldP spid="312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14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15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16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8" name="5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9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1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2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3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4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5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6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7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8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9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30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31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36" name="Group"/>
          <p:cNvGrpSpPr/>
          <p:nvPr/>
        </p:nvGrpSpPr>
        <p:grpSpPr>
          <a:xfrm>
            <a:off x="3584639" y="9825305"/>
            <a:ext cx="1231163" cy="1348710"/>
            <a:chOff x="0" y="0"/>
            <a:chExt cx="1231161" cy="1348708"/>
          </a:xfrm>
        </p:grpSpPr>
        <p:sp>
          <p:nvSpPr>
            <p:cNvPr id="333" name="Freeform 50"/>
            <p:cNvSpPr/>
            <p:nvPr/>
          </p:nvSpPr>
          <p:spPr>
            <a:xfrm>
              <a:off x="0" y="116889"/>
              <a:ext cx="1231162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34" name="Oval"/>
            <p:cNvSpPr/>
            <p:nvPr/>
          </p:nvSpPr>
          <p:spPr>
            <a:xfrm>
              <a:off x="240252" y="132371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5" name="R"/>
            <p:cNvSpPr txBox="1"/>
            <p:nvPr/>
          </p:nvSpPr>
          <p:spPr>
            <a:xfrm>
              <a:off x="273648" y="0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7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8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9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40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41" name="tidyverse-logo.png" descr="tidyverse-logo.png"/>
          <p:cNvPicPr>
            <a:picLocks noChangeAspect="1"/>
          </p:cNvPicPr>
          <p:nvPr/>
        </p:nvPicPr>
        <p:blipFill>
          <a:blip r:embed="rId3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42" name="rmarkdown.png" descr="rmarkdown.png"/>
          <p:cNvPicPr>
            <a:picLocks noChangeAspect="1"/>
          </p:cNvPicPr>
          <p:nvPr/>
        </p:nvPicPr>
        <p:blipFill>
          <a:blip r:embed="rId4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43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4" name="STATISTICS IN R"/>
          <p:cNvSpPr txBox="1"/>
          <p:nvPr/>
        </p:nvSpPr>
        <p:spPr>
          <a:xfrm>
            <a:off x="10206246" y="129447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STATISTICS IN R</a:t>
            </a:r>
          </a:p>
        </p:txBody>
      </p:sp>
      <p:grpSp>
        <p:nvGrpSpPr>
          <p:cNvPr id="356" name="Group"/>
          <p:cNvGrpSpPr/>
          <p:nvPr/>
        </p:nvGrpSpPr>
        <p:grpSpPr>
          <a:xfrm>
            <a:off x="10708095" y="11621127"/>
            <a:ext cx="2989869" cy="1128300"/>
            <a:chOff x="0" y="0"/>
            <a:chExt cx="2989868" cy="1128299"/>
          </a:xfrm>
        </p:grpSpPr>
        <p:sp>
          <p:nvSpPr>
            <p:cNvPr id="357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8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9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0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1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0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62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12116610" y="3571"/>
            <a:ext cx="10713014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8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5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66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7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9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70" name="6"/>
          <p:cNvSpPr txBox="1"/>
          <p:nvPr/>
        </p:nvSpPr>
        <p:spPr>
          <a:xfrm>
            <a:off x="380801" y="12963160"/>
            <a:ext cx="413527" cy="147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1" name="DAY 1"/>
          <p:cNvSpPr txBox="1"/>
          <p:nvPr/>
        </p:nvSpPr>
        <p:spPr>
          <a:xfrm>
            <a:off x="1973040" y="5586631"/>
            <a:ext cx="1194741" cy="55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DAY 1</a:t>
            </a:r>
          </a:p>
        </p:txBody>
      </p:sp>
      <p:sp>
        <p:nvSpPr>
          <p:cNvPr id="372" name="DAY 2"/>
          <p:cNvSpPr txBox="1"/>
          <p:nvPr/>
        </p:nvSpPr>
        <p:spPr>
          <a:xfrm>
            <a:off x="12089669" y="5586631"/>
            <a:ext cx="1194740" cy="55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DAY 2</a:t>
            </a:r>
          </a:p>
        </p:txBody>
      </p:sp>
      <p:sp>
        <p:nvSpPr>
          <p:cNvPr id="373" name="DATES: 15-06 &amp; 16-06, 2022"/>
          <p:cNvSpPr txBox="1"/>
          <p:nvPr/>
        </p:nvSpPr>
        <p:spPr>
          <a:xfrm>
            <a:off x="1954847" y="4243043"/>
            <a:ext cx="5084177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DATES: </a:t>
            </a:r>
            <a:r>
              <a:rPr b="0"/>
              <a:t>15-06 &amp; 16-06, 2022</a:t>
            </a:r>
          </a:p>
        </p:txBody>
      </p:sp>
      <p:sp>
        <p:nvSpPr>
          <p:cNvPr id="374" name="PLACE: Faculty of Health and Medical Sciences, Panum, Holst Auditorium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Holst Auditorium</a:t>
            </a:r>
          </a:p>
        </p:txBody>
      </p:sp>
      <p:sp>
        <p:nvSpPr>
          <p:cNvPr id="375" name="08:30 - Installation issues &amp; Coffee…"/>
          <p:cNvSpPr txBox="1"/>
          <p:nvPr/>
        </p:nvSpPr>
        <p:spPr>
          <a:xfrm>
            <a:off x="2094644" y="6547936"/>
            <a:ext cx="5995191" cy="604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Introduction to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09:30 -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09:45 - Rstudio Exercise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10:15 -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10:30 - tidyverse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11:30 -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14:00 - ggplot2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15:00 - ggplot2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16:30 - See you tomorrow </a:t>
            </a:r>
          </a:p>
        </p:txBody>
      </p:sp>
      <p:sp>
        <p:nvSpPr>
          <p:cNvPr id="376" name="09:00 - Q&amp;A…"/>
          <p:cNvSpPr txBox="1"/>
          <p:nvPr/>
        </p:nvSpPr>
        <p:spPr>
          <a:xfrm>
            <a:off x="12154947" y="6776536"/>
            <a:ext cx="6086535" cy="558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Q&amp;A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09:20 - Rmarkdown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09:50 - Rmarkdown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10:15 -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10:30 - Statistics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14:00 - Q&amp;A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14:15 - Break &amp; Course Evaluation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Own Dataset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Other cool things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16:15 - Wrap up and see you</a:t>
            </a:r>
          </a:p>
        </p:txBody>
      </p:sp>
      <p:sp>
        <p:nvSpPr>
          <p:cNvPr id="377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95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80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96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341378" y="1269836"/>
            <a:ext cx="10532301" cy="3789415"/>
            <a:chOff x="0" y="0"/>
            <a:chExt cx="10532300" cy="3789413"/>
          </a:xfrm>
        </p:grpSpPr>
        <p:sp>
          <p:nvSpPr>
            <p:cNvPr id="397" name="LET’S GET STARTED"/>
            <p:cNvSpPr txBox="1"/>
            <p:nvPr/>
          </p:nvSpPr>
          <p:spPr>
            <a:xfrm>
              <a:off x="0" y="730411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8" name="FROM EXCEL TO R"/>
            <p:cNvSpPr txBox="1"/>
            <p:nvPr/>
          </p:nvSpPr>
          <p:spPr>
            <a:xfrm>
              <a:off x="2362209" y="0"/>
              <a:ext cx="7185392" cy="675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9" name="Line"/>
            <p:cNvSpPr/>
            <p:nvPr/>
          </p:nvSpPr>
          <p:spPr>
            <a:xfrm>
              <a:off x="123798" y="284127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17716468" y="5469175"/>
            <a:ext cx="3477414" cy="3634554"/>
            <a:chOff x="0" y="0"/>
            <a:chExt cx="3477412" cy="3634553"/>
          </a:xfrm>
        </p:grpSpPr>
        <p:sp>
          <p:nvSpPr>
            <p:cNvPr id="401" name="Oval"/>
            <p:cNvSpPr/>
            <p:nvPr/>
          </p:nvSpPr>
          <p:spPr>
            <a:xfrm>
              <a:off x="0" y="2917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2" name="Oval"/>
            <p:cNvSpPr/>
            <p:nvPr/>
          </p:nvSpPr>
          <p:spPr>
            <a:xfrm>
              <a:off x="768501" y="3702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3" name="R"/>
            <p:cNvSpPr txBox="1"/>
            <p:nvPr/>
          </p:nvSpPr>
          <p:spPr>
            <a:xfrm>
              <a:off x="834361" y="0"/>
              <a:ext cx="1503896" cy="3325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05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6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4691</Words>
  <Application>Microsoft Macintosh PowerPoint</Application>
  <PresentationFormat>Custom</PresentationFormat>
  <Paragraphs>935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Calibri</vt:lpstr>
      <vt:lpstr>Calibri Light</vt:lpstr>
      <vt:lpstr>Courier</vt:lpstr>
      <vt:lpstr>Helvetica</vt:lpstr>
      <vt:lpstr>Helvetica Neue</vt:lpstr>
      <vt:lpstr>Helvetica Neue Medium</vt:lpstr>
      <vt:lpstr>Lucida Grande</vt:lpstr>
      <vt:lpstr>Roboto-Medium</vt:lpstr>
      <vt:lpstr>Source Sans Pro Regular</vt:lpstr>
      <vt:lpstr>Tahoma</vt:lpstr>
      <vt:lpstr>Times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Tugce Karaderi</cp:lastModifiedBy>
  <cp:revision>8</cp:revision>
  <dcterms:modified xsi:type="dcterms:W3CDTF">2022-06-16T04:31:28Z</dcterms:modified>
</cp:coreProperties>
</file>